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91" r:id="rId4"/>
    <p:sldId id="259" r:id="rId5"/>
    <p:sldId id="280" r:id="rId6"/>
    <p:sldId id="269" r:id="rId7"/>
    <p:sldId id="265" r:id="rId8"/>
    <p:sldId id="281" r:id="rId9"/>
    <p:sldId id="292" r:id="rId10"/>
    <p:sldId id="289" r:id="rId11"/>
    <p:sldId id="260" r:id="rId12"/>
    <p:sldId id="282" r:id="rId13"/>
    <p:sldId id="261" r:id="rId14"/>
    <p:sldId id="270" r:id="rId15"/>
    <p:sldId id="262" r:id="rId16"/>
    <p:sldId id="268" r:id="rId17"/>
    <p:sldId id="263" r:id="rId18"/>
    <p:sldId id="267" r:id="rId19"/>
    <p:sldId id="273" r:id="rId20"/>
    <p:sldId id="272" r:id="rId21"/>
    <p:sldId id="277" r:id="rId22"/>
    <p:sldId id="264" r:id="rId23"/>
    <p:sldId id="266" r:id="rId24"/>
    <p:sldId id="271" r:id="rId25"/>
    <p:sldId id="274" r:id="rId26"/>
    <p:sldId id="275" r:id="rId27"/>
    <p:sldId id="290" r:id="rId28"/>
    <p:sldId id="276" r:id="rId29"/>
    <p:sldId id="279" r:id="rId30"/>
    <p:sldId id="286" r:id="rId31"/>
    <p:sldId id="27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D9F0D7-8AAC-468F-88CE-25A79C0F9714}" v="20" dt="2022-01-20T06:02:32.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49" d="100"/>
          <a:sy n="49" d="100"/>
        </p:scale>
        <p:origin x="70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16T06:44:03.665"/>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16T06:44:20.449"/>
    </inkml:context>
    <inkml:brush xml:id="br0">
      <inkml:brushProperty name="width" value="0.05" units="cm"/>
      <inkml:brushProperty name="height" value="0.05" units="cm"/>
      <inkml:brushProperty name="color" value="#E71224"/>
    </inkml:brush>
  </inkml:definitions>
  <inkml:trace contextRef="#ctx0" brushRef="#br0">1 2485 24575,'2'-4'0,"-1"0"0,1 0 0,0 0 0,1 0 0,-1 0 0,1 0 0,0 1 0,0 0 0,0-1 0,0 1 0,7-5 0,-1 0 0,-1 0 0,1 1 0,-1 1 0,2 0 0,10-6 0,-11 7 0,-1 0 0,1-1 0,-1 0 0,16-15 0,-17 15 0,1-1 0,0 1 0,1 1 0,-1-1 0,1 1 0,0 1 0,0 0 0,12-4 0,-9 3 0,0 0 0,0-1 0,0 0 0,12-9 0,21-21 0,32-25 0,-62 53 0,-1 0 0,29-10 0,18-10 0,25-23 0,90-70 0,-163 112 0,-1 1 0,22-10 0,-20 11 0,-1 0 0,19-14 0,-23 14 0,0 2 0,0-1 0,16-6 0,23-13 0,-18 5 0,33-15 0,-39 23 0,-2 0 0,0-2 0,35-28 0,-31 20 0,1 2 0,0 0 0,56-29 0,-1 1 0,93-71 0,-116 75 0,70-49 0,-102 78 0,-21 12 0,1 0 0,-1 0 0,0-1 0,9-7 0,0-4 0,-6 6 0,0 1 0,1 0 0,0 0 0,0 1 0,1 0 0,-1 1 0,16-6 0,-17 8 0,-1 0 0,0 0 0,0-1 0,-1 0 0,1 0 0,-1-1 0,0 0 0,-1 0 0,1 0 0,8-13 0,8-6 0,-8 11 0,1 1 0,0 1 0,1 0 0,33-16 0,10-7 0,22-14 0,-24 19 0,-43 23 0,-1-1 0,1 0 0,-1-1 0,18-14 0,3-8 0,70-48 0,-29 33 0,79-51 0,-108 67 0,-27 19 0,-1-2 0,0 0 0,18-18 0,-27 23 0,1 0 0,0 1 0,0 0 0,0 0 0,1 1 0,0 1 0,14-4 0,-12 4 0,-1-1 0,0 1 0,0-2 0,-1 0 0,19-14 0,38-27 0,-50 36 0,0-1 0,23-20 0,-29 21 0,1 2 0,0 0 0,17-9 0,-16 10 0,-1 0 0,0 0 0,18-17 0,48-46 0,-28 24-1365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16T06:45:08.914"/>
    </inkml:context>
    <inkml:brush xml:id="br0">
      <inkml:brushProperty name="width" value="0.05" units="cm"/>
      <inkml:brushProperty name="height" value="0.05" units="cm"/>
      <inkml:brushProperty name="color" value="#E71224"/>
    </inkml:brush>
  </inkml:definitions>
  <inkml:trace contextRef="#ctx0" brushRef="#br0">307 1039 24575,'-12'13'0,"-17"7"0,1 1 0,-29 30 0,77-88 0,34-46 0,49-55 0,-84 110 0,15-30 0,9-14 0,44-64 0,-78 123 0,1 0 0,0 1 0,1 0 0,15-13 0,-14 13 0,0 1 0,-1-2 0,18-24 0,5-17 0,74-90 0,52-53 0,-126 148 0,-62 70 0,-5 15 0,-33 47 0,3-4 0,-143 163 0,114-125 0,56-68 0,-49 51 0,67-78 0,0 1 0,2 0 0,1 1 0,-19 39 0,1-2 0,7-16 0,-76 126 0,97-163 0,1 0 0,0 0 0,-4 17 0,5-17 0,0 1 0,0-1 0,-1 0 0,-6 10 0,-21 28 0,-29 57 0,60-103 0,0 0 0,0 0 0,0 0 0,1 0 0,-1 0 0,0 0 0,0 0 0,0 0 0,0 0 0,0 0 0,0 0 0,0 1 0,0-1 0,1 0 0,-1 0 0,0 0 0,0 0 0,0 0 0,0 0 0,0 0 0,0 0 0,0 0 0,0 0 0,0 0 0,0 1 0,0-1 0,0 0 0,1 0 0,-1 0 0,0 0 0,0 0 0,0 0 0,0 0 0,0 1 0,0-1 0,0 0 0,0 0 0,0 0 0,0 0 0,0 0 0,0 0 0,0 0 0,0 1 0,0-1 0,-1 0 0,1 0 0,0 0 0,0 0 0,0 0 0,0 0 0,0 0 0,0 0 0,0 1 0,0-1 0,0 0 0,0 0 0,0 0 0,-1 0 0,15-10 0,15-17 0,2-3 0,-17 17 0,24-29 0,177-251 0,-164 217 0,17-24 0,-48 73 0,-11 14 0,1 0 0,18-18 0,-8 9 0,0-1 0,-1-1 0,21-37 0,-12 19 0,20-37 0,-33 51 0,2 2 0,1 0 0,34-39 0,-21 30 0,-2-2 0,36-58 0,-34 48 0,-22 34-1365,-2 0-5461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16T06:45:55.096"/>
    </inkml:context>
    <inkml:brush xml:id="br0">
      <inkml:brushProperty name="width" value="0.05" units="cm"/>
      <inkml:brushProperty name="height" value="0.05" units="cm"/>
      <inkml:brushProperty name="color" value="#E71224"/>
    </inkml:brush>
  </inkml:definitions>
  <inkml:trace contextRef="#ctx0" brushRef="#br0">1 276 24575,'15'0'0,"15"1"0,0-2 0,0-1 0,43-9 0,54-10 0,-67 9 0,36-9 0,-32 5 0,-42 11 0,-2 0 0,1-1 0,28-13 0,-25 9 0,1 1 0,0 1 0,38-6 0,-49 11 0,12-1 0,0 1 0,0 1 0,43 3 0,-44 1 0,1-2 0,0-1 0,43-7 0,-40 2 0,-10 2 0,0 0 0,0-1 0,35-15 0,-33 12 0,0 2 0,1 0 0,0 1 0,0 1 0,0 0 0,1 2 0,25 1 0,13-2 0,-43 0 0,0 0 0,23-9 0,-40 12 0,-76-2 0,37 2 0,-8-1 0,0 3 0,-64 10 0,-37 10 0,59-13 0,67-8 0,0 0 0,0 2 0,0 1 0,-23 6 0,-8 5 0,-72 12 0,45-12 0,38-9 0,-1-2 0,1-2 0,-65-5 0,16 1 0,67 2-85,12-1-171,-1 1 0,1 0 0,-1 1 0,-12 3 0,9 0-6570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16T06:46:16.624"/>
    </inkml:context>
    <inkml:brush xml:id="br0">
      <inkml:brushProperty name="width" value="0.05" units="cm"/>
      <inkml:brushProperty name="height" value="0.05" units="cm"/>
      <inkml:brushProperty name="color" value="#E71224"/>
    </inkml:brush>
  </inkml:definitions>
  <inkml:trace contextRef="#ctx0" brushRef="#br0">81 0 24575,'8'1'0,"-1"-1"0,1 2 0,0-1 0,0 2 0,-1-1 0,11 5 0,-9-4 0,-1 1 0,1-2 0,0 0 0,17 3 0,-18-5 0,12 2 0,0-1 0,-1 2 0,1 0 0,28 9 0,-31-7 0,2-2 0,-1-1 0,0 1 0,0-2 0,1-1 0,27-3 0,8 2 0,16-1 0,79 4 0,-148-2 0,0 0 0,0 0 0,0 0 0,0 0 0,0 0 0,0 1 0,0-1 0,0 1 0,0-1 0,0 1 0,0-1 0,0 0 0,0 1 0,1 1 0,-2-2 0,0 0 0,0 0 0,1 0 0,-1 1 0,0-1 0,0 0 0,0 1 0,0-1 0,0 1 0,0-1 0,0 0 0,0 0 0,0 0 0,0 1 0,0-1 0,-1 0 0,1 1 0,0-1 0,0 0 0,0 1 0,0-1 0,0 0 0,-1 0 0,1 0 0,0 0 0,0 1 0,0-1 0,0 0 0,0 0 0,-1 1 0,1-1 0,-1 0 0,-1 2 0,0-1 0,0 1 0,-1-1 0,0 1 0,0-1 0,0 1 0,1-1 0,-7 1 0,-17 2 0,-2-2 0,0-2 0,-34-2 0,3 1 0,-490 1 0,647-2 0,109 5 0,-145 4 0,-37-3 0,39 1 0,39 3 0,-68-4 0,38-1 0,-363-3 0,132 0 0,149-1 0,0-1 0,0 0 0,0 0 0,1 0 0,0-1 0,-1 0 0,1-1 0,-8-5 0,-7-2 0,-50-26 0,76 35 0,8 1 0,12 1 0,8 0 0,-9 0 0,1 0 0,0 2 0,30 6 0,49 9 0,-86-16 0,24 2 0,70-3 0,22 1 0,-117 1 0,-1 1 0,28 9 0,4 1 0,-96-11-1365,35-2-5461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dirty="0"/>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7686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2647F38-B617-4D2F-AE0A-013F0C4D2C57}" type="datetimeFigureOut">
              <a:rPr lang="en-US" dirty="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78035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dirty="0"/>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910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3745603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32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084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439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974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dirty="0"/>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141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87234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6255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3073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89200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108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9491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6649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7730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1/20/2022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2179801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13.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2.tif"/><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00.png"/><Relationship Id="rId3" Type="http://schemas.openxmlformats.org/officeDocument/2006/relationships/image" Target="../media/image31.png"/><Relationship Id="rId7" Type="http://schemas.openxmlformats.org/officeDocument/2006/relationships/image" Target="../media/image270.png"/><Relationship Id="rId12" Type="http://schemas.openxmlformats.org/officeDocument/2006/relationships/customXml" Target="../ink/ink5.xml"/><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customXml" Target="../ink/ink2.xml"/><Relationship Id="rId11" Type="http://schemas.openxmlformats.org/officeDocument/2006/relationships/image" Target="../media/image29.png"/><Relationship Id="rId5" Type="http://schemas.openxmlformats.org/officeDocument/2006/relationships/image" Target="../media/image26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80.png"/></Relationships>
</file>

<file path=ppt/slides/_rels/slide2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8DBFF1-FF7C-4C69-B8EC-8B0615690779}"/>
              </a:ext>
            </a:extLst>
          </p:cNvPr>
          <p:cNvSpPr/>
          <p:nvPr/>
        </p:nvSpPr>
        <p:spPr>
          <a:xfrm>
            <a:off x="1860331" y="1072055"/>
            <a:ext cx="8576441" cy="501343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A677426D-26D7-4313-8A18-1EF8A5C6E51D}"/>
              </a:ext>
            </a:extLst>
          </p:cNvPr>
          <p:cNvPicPr>
            <a:picLocks noChangeAspect="1"/>
          </p:cNvPicPr>
          <p:nvPr/>
        </p:nvPicPr>
        <p:blipFill>
          <a:blip r:embed="rId2"/>
          <a:stretch>
            <a:fillRect/>
          </a:stretch>
        </p:blipFill>
        <p:spPr>
          <a:xfrm rot="16200000">
            <a:off x="2492385" y="795261"/>
            <a:ext cx="7487114" cy="5267477"/>
          </a:xfrm>
          <a:prstGeom prst="rect">
            <a:avLst/>
          </a:prstGeom>
        </p:spPr>
      </p:pic>
      <p:sp>
        <p:nvSpPr>
          <p:cNvPr id="2" name="Title 1"/>
          <p:cNvSpPr>
            <a:spLocks noGrp="1"/>
          </p:cNvSpPr>
          <p:nvPr>
            <p:ph type="ctrTitle"/>
          </p:nvPr>
        </p:nvSpPr>
        <p:spPr>
          <a:xfrm>
            <a:off x="0" y="0"/>
            <a:ext cx="12192000" cy="713187"/>
          </a:xfrm>
          <a:solidFill>
            <a:schemeClr val="accent6">
              <a:lumMod val="40000"/>
              <a:lumOff val="60000"/>
            </a:schemeClr>
          </a:solidFill>
          <a:ln w="76200">
            <a:solidFill>
              <a:schemeClr val="accent4"/>
            </a:solidFill>
          </a:ln>
        </p:spPr>
        <p:txBody>
          <a:bodyPr>
            <a:normAutofit/>
          </a:bodyPr>
          <a:lstStyle/>
          <a:p>
            <a:r>
              <a:rPr lang="en-US" sz="3600" dirty="0">
                <a:cs typeface="Calibri Light"/>
              </a:rPr>
              <a:t>‘Auburn’ Survey: Col. Baker Johnson, 1804</a:t>
            </a:r>
            <a:endParaRPr lang="en-US" sz="1400" dirty="0">
              <a:cs typeface="Calibri Light"/>
            </a:endParaRPr>
          </a:p>
        </p:txBody>
      </p:sp>
      <p:sp>
        <p:nvSpPr>
          <p:cNvPr id="5" name="TextBox 4">
            <a:extLst>
              <a:ext uri="{FF2B5EF4-FFF2-40B4-BE49-F238E27FC236}">
                <a16:creationId xmlns:a16="http://schemas.microsoft.com/office/drawing/2014/main" id="{8833C04C-3FB7-44A2-95B4-047E50BC8EB9}"/>
              </a:ext>
            </a:extLst>
          </p:cNvPr>
          <p:cNvSpPr txBox="1"/>
          <p:nvPr/>
        </p:nvSpPr>
        <p:spPr>
          <a:xfrm>
            <a:off x="2315877" y="6444357"/>
            <a:ext cx="8352123" cy="369332"/>
          </a:xfrm>
          <a:prstGeom prst="rect">
            <a:avLst/>
          </a:prstGeom>
          <a:solidFill>
            <a:schemeClr val="accent6">
              <a:lumMod val="40000"/>
              <a:lumOff val="60000"/>
            </a:schemeClr>
          </a:solidFill>
        </p:spPr>
        <p:txBody>
          <a:bodyPr wrap="square" rtlCol="0">
            <a:spAutoFit/>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rPr>
              <a:t>(Frederick Co., Survey), </a:t>
            </a:r>
            <a:r>
              <a:rPr lang="en-US" sz="1800" i="1" dirty="0">
                <a:effectLst/>
                <a:latin typeface="Times New Roman" panose="02020603050405020304" pitchFamily="18" charset="0"/>
                <a:ea typeface="Times New Roman" panose="02020603050405020304" pitchFamily="18" charset="0"/>
              </a:rPr>
              <a:t>‘Auburn’, 934 acres, Baker Johnson</a:t>
            </a:r>
            <a:r>
              <a:rPr lang="en-US" sz="1800" dirty="0">
                <a:effectLst/>
                <a:latin typeface="Times New Roman" panose="02020603050405020304" pitchFamily="18" charset="0"/>
                <a:ea typeface="Times New Roman" panose="02020603050405020304" pitchFamily="18" charset="0"/>
              </a:rPr>
              <a:t>, Patent# 362, </a:t>
            </a:r>
            <a:r>
              <a:rPr lang="en-US" sz="1800" b="1" dirty="0">
                <a:effectLst/>
                <a:latin typeface="Times New Roman" panose="02020603050405020304" pitchFamily="18" charset="0"/>
                <a:ea typeface="Times New Roman" panose="02020603050405020304" pitchFamily="18" charset="0"/>
              </a:rPr>
              <a:t>1804.)</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546F8-A7AD-4E50-A127-B7FA05AD15CE}"/>
              </a:ext>
            </a:extLst>
          </p:cNvPr>
          <p:cNvSpPr>
            <a:spLocks noGrp="1"/>
          </p:cNvSpPr>
          <p:nvPr>
            <p:ph type="title"/>
          </p:nvPr>
        </p:nvSpPr>
        <p:spPr>
          <a:xfrm>
            <a:off x="1295402" y="982132"/>
            <a:ext cx="4585136" cy="1303867"/>
          </a:xfrm>
        </p:spPr>
        <p:txBody>
          <a:bodyPr>
            <a:noAutofit/>
          </a:bodyPr>
          <a:lstStyle/>
          <a:p>
            <a:pPr algn="l"/>
            <a:r>
              <a:rPr lang="en-US" sz="2800" b="1" dirty="0"/>
              <a:t>GIS &amp; Historic Documents, Oral &amp; Hidden Histories</a:t>
            </a:r>
          </a:p>
        </p:txBody>
      </p:sp>
      <p:sp>
        <p:nvSpPr>
          <p:cNvPr id="9" name="TextBox 8">
            <a:extLst>
              <a:ext uri="{FF2B5EF4-FFF2-40B4-BE49-F238E27FC236}">
                <a16:creationId xmlns:a16="http://schemas.microsoft.com/office/drawing/2014/main" id="{279AF9F5-B039-42E4-8BD4-8153DCDDC1E6}"/>
              </a:ext>
            </a:extLst>
          </p:cNvPr>
          <p:cNvSpPr txBox="1"/>
          <p:nvPr/>
        </p:nvSpPr>
        <p:spPr>
          <a:xfrm>
            <a:off x="1301690" y="2638784"/>
            <a:ext cx="342271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The ‘Auburn’ Patent is a resurvey of many other surveys and resurveys, which began in the early 1700s &amp; was both a product of and a creator of historical events and individuals.  Using Historic-GIS &amp; Ethnographic research, it is possible to re-create the Auburn of the past and uncover “hidden histories” of the diverse cultures who have lived here.</a:t>
            </a:r>
          </a:p>
        </p:txBody>
      </p:sp>
      <p:pic>
        <p:nvPicPr>
          <p:cNvPr id="6" name="Content Placeholder 11" descr="Diagram, shape, arrow&#10;&#10;Description automatically generated">
            <a:extLst>
              <a:ext uri="{FF2B5EF4-FFF2-40B4-BE49-F238E27FC236}">
                <a16:creationId xmlns:a16="http://schemas.microsoft.com/office/drawing/2014/main" id="{8D8D6B08-560B-4BBD-8F90-641F494AC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464820"/>
            <a:ext cx="5600278" cy="5928360"/>
          </a:xfrm>
          <a:prstGeom prst="rect">
            <a:avLst/>
          </a:prstGeom>
        </p:spPr>
      </p:pic>
      <p:sp>
        <p:nvSpPr>
          <p:cNvPr id="5" name="TextBox 4">
            <a:extLst>
              <a:ext uri="{FF2B5EF4-FFF2-40B4-BE49-F238E27FC236}">
                <a16:creationId xmlns:a16="http://schemas.microsoft.com/office/drawing/2014/main" id="{F55642E2-DBAA-46AC-BCED-62E0950891F3}"/>
              </a:ext>
            </a:extLst>
          </p:cNvPr>
          <p:cNvSpPr txBox="1"/>
          <p:nvPr/>
        </p:nvSpPr>
        <p:spPr>
          <a:xfrm>
            <a:off x="6323703" y="6393180"/>
            <a:ext cx="5144870" cy="307777"/>
          </a:xfrm>
          <a:prstGeom prst="rect">
            <a:avLst/>
          </a:prstGeom>
          <a:noFill/>
        </p:spPr>
        <p:txBody>
          <a:bodyPr wrap="none" rtlCol="0">
            <a:spAutoFit/>
          </a:bodyPr>
          <a:lstStyle/>
          <a:p>
            <a:r>
              <a:rPr lang="en-US" sz="1400" dirty="0"/>
              <a:t>Image by M. </a:t>
            </a:r>
            <a:r>
              <a:rPr lang="en-US" sz="1400" dirty="0">
                <a:highlight>
                  <a:srgbClr val="FFFF00"/>
                </a:highlight>
              </a:rPr>
              <a:t>Brandon, Property of Catoctin Furnace Historical </a:t>
            </a:r>
            <a:r>
              <a:rPr lang="en-US" sz="1400" dirty="0"/>
              <a:t>Society</a:t>
            </a:r>
          </a:p>
        </p:txBody>
      </p:sp>
    </p:spTree>
    <p:extLst>
      <p:ext uri="{BB962C8B-B14F-4D97-AF65-F5344CB8AC3E}">
        <p14:creationId xmlns:p14="http://schemas.microsoft.com/office/powerpoint/2010/main" val="341293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C73A2-9D35-4488-AB89-0B64AB7A5606}"/>
              </a:ext>
            </a:extLst>
          </p:cNvPr>
          <p:cNvSpPr>
            <a:spLocks noGrp="1"/>
          </p:cNvSpPr>
          <p:nvPr>
            <p:ph type="ctrTitle"/>
          </p:nvPr>
        </p:nvSpPr>
        <p:spPr/>
        <p:txBody>
          <a:bodyPr/>
          <a:lstStyle/>
          <a:p>
            <a:r>
              <a:rPr lang="en-US" dirty="0">
                <a:highlight>
                  <a:srgbClr val="FFFF00"/>
                </a:highlight>
              </a:rPr>
              <a:t>Robs Image</a:t>
            </a:r>
          </a:p>
        </p:txBody>
      </p:sp>
      <p:sp>
        <p:nvSpPr>
          <p:cNvPr id="3" name="Subtitle 2">
            <a:extLst>
              <a:ext uri="{FF2B5EF4-FFF2-40B4-BE49-F238E27FC236}">
                <a16:creationId xmlns:a16="http://schemas.microsoft.com/office/drawing/2014/main" id="{76DE4EA3-362C-40CF-9E1E-B997855C7059}"/>
              </a:ext>
            </a:extLst>
          </p:cNvPr>
          <p:cNvSpPr>
            <a:spLocks noGrp="1"/>
          </p:cNvSpPr>
          <p:nvPr>
            <p:ph type="subTitle" idx="1"/>
          </p:nvPr>
        </p:nvSpPr>
        <p:spPr/>
        <p:txBody>
          <a:bodyPr/>
          <a:lstStyle/>
          <a:p>
            <a:endParaRPr lang="en-US"/>
          </a:p>
        </p:txBody>
      </p:sp>
      <p:pic>
        <p:nvPicPr>
          <p:cNvPr id="5" name="Picture 4" descr="Diagram&#10;&#10;Description automatically generated">
            <a:extLst>
              <a:ext uri="{FF2B5EF4-FFF2-40B4-BE49-F238E27FC236}">
                <a16:creationId xmlns:a16="http://schemas.microsoft.com/office/drawing/2014/main" id="{75CC02C3-F694-4168-9275-7BF9BD4337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9038" y="-579120"/>
            <a:ext cx="7511242" cy="9720430"/>
          </a:xfrm>
          <a:prstGeom prst="rect">
            <a:avLst/>
          </a:prstGeom>
        </p:spPr>
      </p:pic>
      <p:sp>
        <p:nvSpPr>
          <p:cNvPr id="6" name="TextBox 5">
            <a:extLst>
              <a:ext uri="{FF2B5EF4-FFF2-40B4-BE49-F238E27FC236}">
                <a16:creationId xmlns:a16="http://schemas.microsoft.com/office/drawing/2014/main" id="{D0116ACE-7BF6-4F9B-90CB-48516A0C0D56}"/>
              </a:ext>
            </a:extLst>
          </p:cNvPr>
          <p:cNvSpPr txBox="1"/>
          <p:nvPr/>
        </p:nvSpPr>
        <p:spPr>
          <a:xfrm>
            <a:off x="457200" y="5181600"/>
            <a:ext cx="1402080" cy="584775"/>
          </a:xfrm>
          <a:prstGeom prst="rect">
            <a:avLst/>
          </a:prstGeom>
          <a:noFill/>
        </p:spPr>
        <p:txBody>
          <a:bodyPr wrap="square" rtlCol="0">
            <a:spAutoFit/>
          </a:bodyPr>
          <a:lstStyle/>
          <a:p>
            <a:r>
              <a:rPr lang="en-US" sz="3200" dirty="0">
                <a:highlight>
                  <a:srgbClr val="FFFF00"/>
                </a:highlight>
              </a:rPr>
              <a:t>CITE!!</a:t>
            </a:r>
          </a:p>
        </p:txBody>
      </p:sp>
    </p:spTree>
    <p:extLst>
      <p:ext uri="{BB962C8B-B14F-4D97-AF65-F5344CB8AC3E}">
        <p14:creationId xmlns:p14="http://schemas.microsoft.com/office/powerpoint/2010/main" val="1106494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342FC-84FD-4D39-8E44-29D1BC950A60}"/>
              </a:ext>
            </a:extLst>
          </p:cNvPr>
          <p:cNvSpPr>
            <a:spLocks noGrp="1"/>
          </p:cNvSpPr>
          <p:nvPr>
            <p:ph type="title"/>
          </p:nvPr>
        </p:nvSpPr>
        <p:spPr>
          <a:xfrm>
            <a:off x="1293810" y="579118"/>
            <a:ext cx="3718455" cy="806026"/>
          </a:xfrm>
        </p:spPr>
        <p:txBody>
          <a:bodyPr>
            <a:normAutofit fontScale="90000"/>
          </a:bodyPr>
          <a:lstStyle/>
          <a:p>
            <a:r>
              <a:rPr lang="en-US" dirty="0"/>
              <a:t>1.  John's Mountain </a:t>
            </a:r>
            <a:br>
              <a:rPr lang="en-US" dirty="0"/>
            </a:br>
            <a:r>
              <a:rPr lang="en-US" dirty="0"/>
              <a:t> (West-SW)</a:t>
            </a:r>
          </a:p>
        </p:txBody>
      </p:sp>
      <p:sp>
        <p:nvSpPr>
          <p:cNvPr id="3" name="Content Placeholder 2">
            <a:extLst>
              <a:ext uri="{FF2B5EF4-FFF2-40B4-BE49-F238E27FC236}">
                <a16:creationId xmlns:a16="http://schemas.microsoft.com/office/drawing/2014/main" id="{58A2C299-9BEC-4D37-9DD1-245066C86C3F}"/>
              </a:ext>
            </a:extLst>
          </p:cNvPr>
          <p:cNvSpPr>
            <a:spLocks noGrp="1"/>
          </p:cNvSpPr>
          <p:nvPr>
            <p:ph idx="1"/>
          </p:nvPr>
        </p:nvSpPr>
        <p:spPr/>
        <p:txBody>
          <a:bodyPr>
            <a:normAutofit fontScale="92500" lnSpcReduction="10000"/>
          </a:bodyPr>
          <a:lstStyle/>
          <a:p>
            <a:r>
              <a:rPr lang="en-US" sz="1800" dirty="0"/>
              <a:t>“It snuggled up against the foot of Catoctin </a:t>
            </a:r>
            <a:r>
              <a:rPr lang="en-US" sz="1800" dirty="0" err="1"/>
              <a:t>Moutnain</a:t>
            </a:r>
            <a:r>
              <a:rPr lang="en-US" sz="1800" dirty="0"/>
              <a:t> and lay immediately south of Catoctin Furnace.” (Tracey &amp; Dern, p 214-5)</a:t>
            </a:r>
          </a:p>
          <a:p>
            <a:r>
              <a:rPr lang="en-US" sz="1800" dirty="0" err="1"/>
              <a:t>Vertrees</a:t>
            </a:r>
            <a:r>
              <a:rPr lang="en-US" sz="1800" dirty="0"/>
              <a:t> family w/brother Hartman ‘Blue Spring’ tract being “located immediately south of John </a:t>
            </a:r>
            <a:r>
              <a:rPr lang="en-US" sz="1800" dirty="0" err="1"/>
              <a:t>Verdriess</a:t>
            </a:r>
            <a:r>
              <a:rPr lang="en-US" sz="1800" dirty="0"/>
              <a:t>’ land”, (Tracey &amp; Dern, p 217) </a:t>
            </a:r>
          </a:p>
          <a:p>
            <a:r>
              <a:rPr lang="en-US" sz="1800" dirty="0"/>
              <a:t>John's Mt. Is connected to and runs along part of </a:t>
            </a:r>
            <a:r>
              <a:rPr lang="en-US" sz="1800" dirty="0" err="1"/>
              <a:t>SpringField</a:t>
            </a:r>
            <a:r>
              <a:rPr lang="en-US" sz="1800" dirty="0"/>
              <a:t>. (</a:t>
            </a:r>
            <a:r>
              <a:rPr lang="en-US" sz="1800" dirty="0">
                <a:effectLst/>
                <a:latin typeface="Times New Roman" panose="02020603050405020304" pitchFamily="18" charset="0"/>
                <a:ea typeface="Times New Roman" panose="02020603050405020304" pitchFamily="18" charset="0"/>
              </a:rPr>
              <a:t>(Frederick Co., Survey), </a:t>
            </a:r>
            <a:r>
              <a:rPr lang="en-US" sz="1800" i="1" dirty="0">
                <a:effectLst/>
                <a:latin typeface="Times New Roman" panose="02020603050405020304" pitchFamily="18" charset="0"/>
                <a:ea typeface="Times New Roman" panose="02020603050405020304" pitchFamily="18" charset="0"/>
              </a:rPr>
              <a:t>‘Auburn’, 934 acres, Baker Johnson</a:t>
            </a:r>
            <a:r>
              <a:rPr lang="en-US" sz="1800" dirty="0">
                <a:effectLst/>
                <a:latin typeface="Times New Roman" panose="02020603050405020304" pitchFamily="18" charset="0"/>
                <a:ea typeface="Times New Roman" panose="02020603050405020304" pitchFamily="18" charset="0"/>
              </a:rPr>
              <a:t>, Patent# 362, </a:t>
            </a:r>
            <a:r>
              <a:rPr lang="en-US" sz="1800" b="1" dirty="0">
                <a:effectLst/>
                <a:latin typeface="Times New Roman" panose="02020603050405020304" pitchFamily="18" charset="0"/>
                <a:ea typeface="Times New Roman" panose="02020603050405020304" pitchFamily="18" charset="0"/>
              </a:rPr>
              <a:t>1804</a:t>
            </a:r>
            <a:r>
              <a:rPr lang="en-US" sz="1800" b="1" dirty="0">
                <a:latin typeface="Times New Roman" panose="02020603050405020304" pitchFamily="18" charset="0"/>
                <a:ea typeface="Times New Roman" panose="02020603050405020304" pitchFamily="18" charset="0"/>
              </a:rPr>
              <a:t>.)</a:t>
            </a:r>
            <a:endParaRPr lang="en-US" sz="1800" dirty="0"/>
          </a:p>
          <a:p>
            <a:r>
              <a:rPr lang="en-US" sz="1800" dirty="0"/>
              <a:t>By researching the many deeds, surveys, and other historical documents, we have been able to locate such mysteries as ‘Blue Spring’, ‘John’s Mountain’, and the ‘Mountain Tract’.  The ‘Mountain Tract’ survey which happened to also contain the ‘John’s Mountain’ plat and the details of how to find the ‘Wine Garden’ survey.  This was then triangulated and with modern GIS technology we were able to map out and place the ‘Auburn’ Tract historically and geographically.</a:t>
            </a:r>
          </a:p>
        </p:txBody>
      </p:sp>
      <p:sp>
        <p:nvSpPr>
          <p:cNvPr id="4" name="Text Placeholder 3">
            <a:extLst>
              <a:ext uri="{FF2B5EF4-FFF2-40B4-BE49-F238E27FC236}">
                <a16:creationId xmlns:a16="http://schemas.microsoft.com/office/drawing/2014/main" id="{128221CF-70C2-4866-9E97-EC6441AB014F}"/>
              </a:ext>
            </a:extLst>
          </p:cNvPr>
          <p:cNvSpPr>
            <a:spLocks noGrp="1"/>
          </p:cNvSpPr>
          <p:nvPr>
            <p:ph type="body" sz="half" idx="2"/>
          </p:nvPr>
        </p:nvSpPr>
        <p:spPr/>
        <p:txBody>
          <a:bodyPr/>
          <a:lstStyle/>
          <a:p>
            <a:endParaRPr lang="en-US" dirty="0"/>
          </a:p>
        </p:txBody>
      </p:sp>
      <p:pic>
        <p:nvPicPr>
          <p:cNvPr id="7" name="Picture 6">
            <a:extLst>
              <a:ext uri="{FF2B5EF4-FFF2-40B4-BE49-F238E27FC236}">
                <a16:creationId xmlns:a16="http://schemas.microsoft.com/office/drawing/2014/main" id="{6780FB28-23B6-4AEE-A03E-5942929FA5FD}"/>
              </a:ext>
            </a:extLst>
          </p:cNvPr>
          <p:cNvPicPr>
            <a:picLocks noChangeAspect="1"/>
          </p:cNvPicPr>
          <p:nvPr/>
        </p:nvPicPr>
        <p:blipFill>
          <a:blip r:embed="rId2"/>
          <a:stretch>
            <a:fillRect/>
          </a:stretch>
        </p:blipFill>
        <p:spPr>
          <a:xfrm>
            <a:off x="1627459" y="1385144"/>
            <a:ext cx="3051156" cy="5195683"/>
          </a:xfrm>
          <a:prstGeom prst="rect">
            <a:avLst/>
          </a:prstGeom>
        </p:spPr>
      </p:pic>
      <p:sp>
        <p:nvSpPr>
          <p:cNvPr id="5" name="TextBox 4">
            <a:extLst>
              <a:ext uri="{FF2B5EF4-FFF2-40B4-BE49-F238E27FC236}">
                <a16:creationId xmlns:a16="http://schemas.microsoft.com/office/drawing/2014/main" id="{2990AB21-EC8B-40F2-B0E2-D16680F813A1}"/>
              </a:ext>
            </a:extLst>
          </p:cNvPr>
          <p:cNvSpPr txBox="1"/>
          <p:nvPr/>
        </p:nvSpPr>
        <p:spPr>
          <a:xfrm>
            <a:off x="731520" y="6469059"/>
            <a:ext cx="7614458" cy="369332"/>
          </a:xfrm>
          <a:prstGeom prst="rect">
            <a:avLst/>
          </a:prstGeom>
          <a:noFill/>
        </p:spPr>
        <p:txBody>
          <a:bodyPr wrap="square" rtlCol="0">
            <a:spAutoFit/>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rPr>
              <a:t>(Frederick Co., Survey), </a:t>
            </a:r>
            <a:r>
              <a:rPr lang="en-US" sz="1800" i="1" dirty="0">
                <a:effectLst/>
                <a:latin typeface="Times New Roman" panose="02020603050405020304" pitchFamily="18" charset="0"/>
                <a:ea typeface="Times New Roman" panose="02020603050405020304" pitchFamily="18" charset="0"/>
              </a:rPr>
              <a:t>‘Auburn’, 934 acres, Baker Johnson</a:t>
            </a:r>
            <a:r>
              <a:rPr lang="en-US" sz="1800" dirty="0">
                <a:effectLst/>
                <a:latin typeface="Times New Roman" panose="02020603050405020304" pitchFamily="18" charset="0"/>
                <a:ea typeface="Times New Roman" panose="02020603050405020304" pitchFamily="18" charset="0"/>
              </a:rPr>
              <a:t>, Patent# 362, </a:t>
            </a:r>
            <a:r>
              <a:rPr lang="en-US" sz="1800" b="1" dirty="0">
                <a:effectLst/>
                <a:latin typeface="Times New Roman" panose="02020603050405020304" pitchFamily="18" charset="0"/>
                <a:ea typeface="Times New Roman" panose="02020603050405020304" pitchFamily="18" charset="0"/>
              </a:rPr>
              <a:t>1804</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2177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C2B17-796E-4593-A502-8A347D7C11CD}"/>
              </a:ext>
            </a:extLst>
          </p:cNvPr>
          <p:cNvSpPr>
            <a:spLocks noGrp="1"/>
          </p:cNvSpPr>
          <p:nvPr>
            <p:ph type="title"/>
          </p:nvPr>
        </p:nvSpPr>
        <p:spPr>
          <a:xfrm>
            <a:off x="572953" y="748145"/>
            <a:ext cx="4442845" cy="800376"/>
          </a:xfrm>
        </p:spPr>
        <p:txBody>
          <a:bodyPr>
            <a:normAutofit fontScale="90000"/>
          </a:bodyPr>
          <a:lstStyle/>
          <a:p>
            <a:r>
              <a:rPr lang="en-US" sz="3600" dirty="0"/>
              <a:t>John’s</a:t>
            </a:r>
            <a:r>
              <a:rPr lang="en-US" dirty="0"/>
              <a:t> </a:t>
            </a:r>
            <a:r>
              <a:rPr lang="en-US" sz="3600" dirty="0"/>
              <a:t>Mountain</a:t>
            </a:r>
            <a:r>
              <a:rPr lang="en-US" dirty="0"/>
              <a:t> … </a:t>
            </a:r>
            <a:r>
              <a:rPr lang="en-US" sz="2700" dirty="0"/>
              <a:t>cont</a:t>
            </a:r>
            <a:r>
              <a:rPr lang="en-US" dirty="0"/>
              <a:t>.</a:t>
            </a:r>
            <a:br>
              <a:rPr lang="en-US" dirty="0"/>
            </a:br>
            <a:r>
              <a:rPr lang="en-US" sz="1800" dirty="0"/>
              <a:t>Mtn Tract, Blue Spring, Lost </a:t>
            </a:r>
            <a:r>
              <a:rPr lang="en-US" sz="1800" dirty="0" err="1"/>
              <a:t>Tomohawk</a:t>
            </a:r>
            <a:r>
              <a:rPr lang="en-US" sz="1800" dirty="0"/>
              <a:t>, et al.</a:t>
            </a:r>
            <a:endParaRPr lang="en-US" dirty="0"/>
          </a:p>
        </p:txBody>
      </p:sp>
      <p:sp>
        <p:nvSpPr>
          <p:cNvPr id="5" name="TextBox 4">
            <a:extLst>
              <a:ext uri="{FF2B5EF4-FFF2-40B4-BE49-F238E27FC236}">
                <a16:creationId xmlns:a16="http://schemas.microsoft.com/office/drawing/2014/main" id="{474D4C9D-1141-49A5-B99B-B12CC8CB7A10}"/>
              </a:ext>
            </a:extLst>
          </p:cNvPr>
          <p:cNvSpPr txBox="1"/>
          <p:nvPr/>
        </p:nvSpPr>
        <p:spPr>
          <a:xfrm>
            <a:off x="5638178" y="302646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695E700D-30A5-4C17-9180-D62A6B9936B9}"/>
              </a:ext>
            </a:extLst>
          </p:cNvPr>
          <p:cNvPicPr>
            <a:picLocks noChangeAspect="1"/>
          </p:cNvPicPr>
          <p:nvPr/>
        </p:nvPicPr>
        <p:blipFill>
          <a:blip r:embed="rId2"/>
          <a:stretch>
            <a:fillRect/>
          </a:stretch>
        </p:blipFill>
        <p:spPr>
          <a:xfrm>
            <a:off x="5182091" y="1785333"/>
            <a:ext cx="10422520" cy="4475553"/>
          </a:xfrm>
          <a:prstGeom prst="rect">
            <a:avLst/>
          </a:prstGeom>
        </p:spPr>
      </p:pic>
      <p:pic>
        <p:nvPicPr>
          <p:cNvPr id="15" name="Picture 14">
            <a:extLst>
              <a:ext uri="{FF2B5EF4-FFF2-40B4-BE49-F238E27FC236}">
                <a16:creationId xmlns:a16="http://schemas.microsoft.com/office/drawing/2014/main" id="{834E5875-4FFC-4E63-BE6F-370CCD97704F}"/>
              </a:ext>
            </a:extLst>
          </p:cNvPr>
          <p:cNvPicPr>
            <a:picLocks noChangeAspect="1"/>
          </p:cNvPicPr>
          <p:nvPr/>
        </p:nvPicPr>
        <p:blipFill>
          <a:blip r:embed="rId3"/>
          <a:stretch>
            <a:fillRect/>
          </a:stretch>
        </p:blipFill>
        <p:spPr>
          <a:xfrm>
            <a:off x="572953" y="1717476"/>
            <a:ext cx="4442845" cy="2987299"/>
          </a:xfrm>
          <a:prstGeom prst="rect">
            <a:avLst/>
          </a:prstGeom>
        </p:spPr>
      </p:pic>
      <p:sp>
        <p:nvSpPr>
          <p:cNvPr id="3" name="TextBox 2">
            <a:extLst>
              <a:ext uri="{FF2B5EF4-FFF2-40B4-BE49-F238E27FC236}">
                <a16:creationId xmlns:a16="http://schemas.microsoft.com/office/drawing/2014/main" id="{ED91546E-D4B3-4715-91DA-50CC0054AC17}"/>
              </a:ext>
            </a:extLst>
          </p:cNvPr>
          <p:cNvSpPr txBox="1"/>
          <p:nvPr/>
        </p:nvSpPr>
        <p:spPr>
          <a:xfrm>
            <a:off x="624568" y="4802571"/>
            <a:ext cx="4442845" cy="461665"/>
          </a:xfrm>
          <a:prstGeom prst="rect">
            <a:avLst/>
          </a:prstGeom>
          <a:noFill/>
        </p:spPr>
        <p:txBody>
          <a:bodyPr wrap="square" rtlCol="0">
            <a:sp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(Frederick Co., Survey), Patent# 2698, </a:t>
            </a:r>
            <a:r>
              <a:rPr lang="en-US" sz="1200" i="1" dirty="0">
                <a:effectLst/>
                <a:latin typeface="Times New Roman" panose="02020603050405020304" pitchFamily="18" charset="0"/>
                <a:ea typeface="Times New Roman" panose="02020603050405020304" pitchFamily="18" charset="0"/>
              </a:rPr>
              <a:t>‘Mountain Tract’, 7715 acres, Benedict Calvert &amp; Thomas Johnson, Jr</a:t>
            </a:r>
            <a:r>
              <a:rPr lang="en-US" sz="1200" dirty="0">
                <a:effectLst/>
                <a:latin typeface="Times New Roman" panose="02020603050405020304" pitchFamily="18" charset="0"/>
                <a:ea typeface="Times New Roman" panose="02020603050405020304" pitchFamily="18" charset="0"/>
              </a:rPr>
              <a:t>, 1771.</a:t>
            </a:r>
          </a:p>
        </p:txBody>
      </p:sp>
      <p:sp>
        <p:nvSpPr>
          <p:cNvPr id="6" name="TextBox 5">
            <a:extLst>
              <a:ext uri="{FF2B5EF4-FFF2-40B4-BE49-F238E27FC236}">
                <a16:creationId xmlns:a16="http://schemas.microsoft.com/office/drawing/2014/main" id="{3581F02B-92B1-407B-8406-BF994B949B20}"/>
              </a:ext>
            </a:extLst>
          </p:cNvPr>
          <p:cNvSpPr txBox="1"/>
          <p:nvPr/>
        </p:nvSpPr>
        <p:spPr>
          <a:xfrm>
            <a:off x="5302608" y="597114"/>
            <a:ext cx="6111626" cy="1015663"/>
          </a:xfrm>
          <a:prstGeom prst="rect">
            <a:avLst/>
          </a:prstGeom>
          <a:noFill/>
        </p:spPr>
        <p:txBody>
          <a:bodyPr wrap="square" rtlCol="0">
            <a:spAutoFit/>
          </a:bodyPr>
          <a:lstStyle/>
          <a:p>
            <a:r>
              <a:rPr lang="en-US" sz="2000" dirty="0"/>
              <a:t>The original patent for “John’s Mountain” spelled his name ‘John </a:t>
            </a:r>
            <a:r>
              <a:rPr lang="en-US" sz="2000" dirty="0" err="1"/>
              <a:t>Nidress</a:t>
            </a:r>
            <a:r>
              <a:rPr lang="en-US" sz="2000" dirty="0"/>
              <a:t>, Jr., and another parcel’s survey recorded his name as John </a:t>
            </a:r>
            <a:r>
              <a:rPr lang="en-US" sz="2000" dirty="0" err="1"/>
              <a:t>Verdreys</a:t>
            </a:r>
            <a:r>
              <a:rPr lang="en-US" sz="2000" dirty="0"/>
              <a:t>.” (Tracey &amp; Dern, p 215)</a:t>
            </a:r>
          </a:p>
        </p:txBody>
      </p:sp>
    </p:spTree>
    <p:extLst>
      <p:ext uri="{BB962C8B-B14F-4D97-AF65-F5344CB8AC3E}">
        <p14:creationId xmlns:p14="http://schemas.microsoft.com/office/powerpoint/2010/main" val="3992983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11">
            <a:extLst>
              <a:ext uri="{FF2B5EF4-FFF2-40B4-BE49-F238E27FC236}">
                <a16:creationId xmlns:a16="http://schemas.microsoft.com/office/drawing/2014/main" id="{C4018560-A1B9-4D3C-B032-951724CDD7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3" name="Picture 12">
              <a:extLst>
                <a:ext uri="{FF2B5EF4-FFF2-40B4-BE49-F238E27FC236}">
                  <a16:creationId xmlns:a16="http://schemas.microsoft.com/office/drawing/2014/main" id="{C62B19BF-51B9-4290-AEA8-389BB41195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69940D90-AB68-4B4D-8001-839F3B28CA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4E0E095C-2B33-4957-9D0D-EE4ABDE1EA3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8095A9A2-AE81-4840-9F6F-305708B87CA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2" name="Straight Connector 17">
            <a:extLst>
              <a:ext uri="{FF2B5EF4-FFF2-40B4-BE49-F238E27FC236}">
                <a16:creationId xmlns:a16="http://schemas.microsoft.com/office/drawing/2014/main" id="{680E036D-DDAD-4AFE-AB68-D910280A76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3" name="Rectangle 19">
            <a:extLst>
              <a:ext uri="{FF2B5EF4-FFF2-40B4-BE49-F238E27FC236}">
                <a16:creationId xmlns:a16="http://schemas.microsoft.com/office/drawing/2014/main" id="{AFF43104-F524-418A-A0E3-3146340AB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21">
            <a:extLst>
              <a:ext uri="{FF2B5EF4-FFF2-40B4-BE49-F238E27FC236}">
                <a16:creationId xmlns:a16="http://schemas.microsoft.com/office/drawing/2014/main" id="{323E5CD5-3226-4DDD-97AC-81C8F40E09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3" name="Picture 22">
              <a:extLst>
                <a:ext uri="{FF2B5EF4-FFF2-40B4-BE49-F238E27FC236}">
                  <a16:creationId xmlns:a16="http://schemas.microsoft.com/office/drawing/2014/main" id="{858B6703-6BCA-4414-A7FC-BA111255B1A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4" name="Rectangle 23">
              <a:extLst>
                <a:ext uri="{FF2B5EF4-FFF2-40B4-BE49-F238E27FC236}">
                  <a16:creationId xmlns:a16="http://schemas.microsoft.com/office/drawing/2014/main" id="{76826A85-B5BB-4A9B-819E-AF5A0B30A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5" name="Picture 24">
              <a:extLst>
                <a:ext uri="{FF2B5EF4-FFF2-40B4-BE49-F238E27FC236}">
                  <a16:creationId xmlns:a16="http://schemas.microsoft.com/office/drawing/2014/main" id="{B8A6C787-E24E-48D0-AF26-F35E43180E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6" name="Picture 25">
              <a:extLst>
                <a:ext uri="{FF2B5EF4-FFF2-40B4-BE49-F238E27FC236}">
                  <a16:creationId xmlns:a16="http://schemas.microsoft.com/office/drawing/2014/main" id="{E55A8260-917C-4DAC-A284-2A6E124FC9E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97CEEE8-C006-4CCE-BAB5-D0CF53E806B6}"/>
              </a:ext>
            </a:extLst>
          </p:cNvPr>
          <p:cNvSpPr>
            <a:spLocks noGrp="1"/>
          </p:cNvSpPr>
          <p:nvPr>
            <p:ph type="title"/>
          </p:nvPr>
        </p:nvSpPr>
        <p:spPr>
          <a:xfrm>
            <a:off x="4626508" y="982132"/>
            <a:ext cx="6270090" cy="1303867"/>
          </a:xfrm>
        </p:spPr>
        <p:txBody>
          <a:bodyPr vert="horz" lIns="91440" tIns="45720" rIns="91440" bIns="45720" rtlCol="0" anchor="ctr">
            <a:normAutofit/>
          </a:bodyPr>
          <a:lstStyle/>
          <a:p>
            <a:pPr>
              <a:lnSpc>
                <a:spcPct val="90000"/>
              </a:lnSpc>
            </a:pPr>
            <a:r>
              <a:rPr lang="en-US" sz="4100"/>
              <a:t>2.  Good Will  </a:t>
            </a:r>
            <a:br>
              <a:rPr lang="en-US" sz="4100"/>
            </a:br>
            <a:r>
              <a:rPr lang="en-US" sz="4100"/>
              <a:t>~NW~</a:t>
            </a:r>
          </a:p>
        </p:txBody>
      </p:sp>
      <p:sp>
        <p:nvSpPr>
          <p:cNvPr id="35" name="Rectangle 27">
            <a:extLst>
              <a:ext uri="{FF2B5EF4-FFF2-40B4-BE49-F238E27FC236}">
                <a16:creationId xmlns:a16="http://schemas.microsoft.com/office/drawing/2014/main" id="{B6ABA3F9-ECC4-45D8-8538-B7EEC4D27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72384" cy="453542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envelope, stationary, document&#10;&#10;Description automatically generated">
            <a:extLst>
              <a:ext uri="{FF2B5EF4-FFF2-40B4-BE49-F238E27FC236}">
                <a16:creationId xmlns:a16="http://schemas.microsoft.com/office/drawing/2014/main" id="{87B4BA3C-DBE4-4271-A333-EC377C2A3A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01240" y="1500010"/>
            <a:ext cx="3443124" cy="2826985"/>
          </a:xfrm>
          <a:prstGeom prst="rect">
            <a:avLst/>
          </a:prstGeom>
        </p:spPr>
      </p:pic>
      <p:cxnSp>
        <p:nvCxnSpPr>
          <p:cNvPr id="30" name="Straight Connector 29">
            <a:extLst>
              <a:ext uri="{FF2B5EF4-FFF2-40B4-BE49-F238E27FC236}">
                <a16:creationId xmlns:a16="http://schemas.microsoft.com/office/drawing/2014/main" id="{420C8890-1E3E-474D-9D1E-D3E3062B6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4033" y="2400639"/>
            <a:ext cx="603504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314287B0-91AC-46D1-B9E4-CC0005E9B668}"/>
              </a:ext>
            </a:extLst>
          </p:cNvPr>
          <p:cNvSpPr>
            <a:spLocks noGrp="1"/>
          </p:cNvSpPr>
          <p:nvPr>
            <p:ph idx="1"/>
          </p:nvPr>
        </p:nvSpPr>
        <p:spPr>
          <a:xfrm>
            <a:off x="4631496" y="2556932"/>
            <a:ext cx="6260114" cy="3318936"/>
          </a:xfrm>
        </p:spPr>
        <p:txBody>
          <a:bodyPr vert="horz" lIns="91440" tIns="45720" rIns="91440" bIns="45720" rtlCol="0" anchor="t">
            <a:normAutofit lnSpcReduction="10000"/>
          </a:bodyPr>
          <a:lstStyle/>
          <a:p>
            <a:pPr>
              <a:lnSpc>
                <a:spcPct val="90000"/>
              </a:lnSpc>
            </a:pPr>
            <a:r>
              <a:rPr lang="en-US" sz="1900" b="0" i="0" dirty="0"/>
              <a:t>"Good Will" was surveyed with a beginning point on the West Boundary of "John's Mountain" ...and "John's Mtn" was noted "on the west side of Hunting Creek sixty perches above Mirey </a:t>
            </a:r>
            <a:r>
              <a:rPr lang="en-US" sz="1900" b="0" i="0" dirty="0" err="1"/>
              <a:t>Lique</a:t>
            </a:r>
            <a:r>
              <a:rPr lang="en-US" sz="1900" b="0" i="0" dirty="0"/>
              <a:t>,”&lt;cite!! –deed/patent/Will&gt; … according to the book, Pioneers of Old Monocacy, this “indicates the probable existence of a salt marsh in </a:t>
            </a:r>
            <a:r>
              <a:rPr lang="en-US" sz="1900" b="0" i="0" dirty="0" err="1"/>
              <a:t>Verdriess</a:t>
            </a:r>
            <a:r>
              <a:rPr lang="en-US" sz="1900" b="0" i="0" dirty="0"/>
              <a:t>’ day.”(Tracey &amp; Dern, p 215)</a:t>
            </a:r>
          </a:p>
          <a:p>
            <a:pPr>
              <a:lnSpc>
                <a:spcPct val="90000"/>
              </a:lnSpc>
            </a:pPr>
            <a:r>
              <a:rPr lang="en-US" sz="1900" b="0" i="0" dirty="0"/>
              <a:t>Using the ‘Mountain Tract’ survey which contained the ‘John Mountain’ survey, and then with the Auburn survey and other documents, the location of ‘Good Will’ was established on the Auburn survey, which then helped to define the location of the ‘First Dividend’.</a:t>
            </a:r>
            <a:endParaRPr lang="en-US" sz="1900" dirty="0"/>
          </a:p>
          <a:p>
            <a:pPr>
              <a:lnSpc>
                <a:spcPct val="90000"/>
              </a:lnSpc>
            </a:pPr>
            <a:endParaRPr lang="en-US" sz="1900" dirty="0"/>
          </a:p>
        </p:txBody>
      </p:sp>
      <p:sp>
        <p:nvSpPr>
          <p:cNvPr id="4" name="TextBox 3">
            <a:extLst>
              <a:ext uri="{FF2B5EF4-FFF2-40B4-BE49-F238E27FC236}">
                <a16:creationId xmlns:a16="http://schemas.microsoft.com/office/drawing/2014/main" id="{C6112FD1-DEC2-4C5E-B817-F4C4AFA316E3}"/>
              </a:ext>
            </a:extLst>
          </p:cNvPr>
          <p:cNvSpPr txBox="1"/>
          <p:nvPr/>
        </p:nvSpPr>
        <p:spPr>
          <a:xfrm>
            <a:off x="1108380" y="4846448"/>
            <a:ext cx="3072384" cy="738664"/>
          </a:xfrm>
          <a:prstGeom prst="rect">
            <a:avLst/>
          </a:prstGeom>
          <a:noFill/>
        </p:spPr>
        <p:txBody>
          <a:bodyPr wrap="square" rtlCol="0">
            <a:spAutoFit/>
          </a:bodyPr>
          <a:lstStyle/>
          <a:p>
            <a:r>
              <a:rPr lang="en-US" sz="1400" dirty="0">
                <a:effectLst/>
                <a:latin typeface="Times New Roman" panose="02020603050405020304" pitchFamily="18" charset="0"/>
                <a:ea typeface="Times New Roman" panose="02020603050405020304" pitchFamily="18" charset="0"/>
              </a:rPr>
              <a:t>(Frederick Co., Survey), Patent# 1681, ’</a:t>
            </a:r>
            <a:r>
              <a:rPr lang="en-US" sz="1400" i="1" dirty="0">
                <a:effectLst/>
                <a:latin typeface="Times New Roman" panose="02020603050405020304" pitchFamily="18" charset="0"/>
                <a:ea typeface="Times New Roman" panose="02020603050405020304" pitchFamily="18" charset="0"/>
              </a:rPr>
              <a:t>Good Will’, 150 acres, Dr. Charles Carroll, </a:t>
            </a:r>
            <a:r>
              <a:rPr lang="en-US" sz="1400"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1765.</a:t>
            </a:r>
            <a:endParaRPr lang="en-US" dirty="0"/>
          </a:p>
        </p:txBody>
      </p:sp>
    </p:spTree>
    <p:extLst>
      <p:ext uri="{BB962C8B-B14F-4D97-AF65-F5344CB8AC3E}">
        <p14:creationId xmlns:p14="http://schemas.microsoft.com/office/powerpoint/2010/main" val="288805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FD46B-1FA2-4FA2-9C76-43E0988756A1}"/>
              </a:ext>
            </a:extLst>
          </p:cNvPr>
          <p:cNvSpPr>
            <a:spLocks noGrp="1"/>
          </p:cNvSpPr>
          <p:nvPr>
            <p:ph type="title"/>
          </p:nvPr>
        </p:nvSpPr>
        <p:spPr>
          <a:xfrm>
            <a:off x="1238779" y="773679"/>
            <a:ext cx="3718455" cy="836009"/>
          </a:xfrm>
        </p:spPr>
        <p:txBody>
          <a:bodyPr/>
          <a:lstStyle/>
          <a:p>
            <a:r>
              <a:rPr lang="en-US" dirty="0"/>
              <a:t>3.  Wine Garden (North-Center)(?)</a:t>
            </a:r>
          </a:p>
        </p:txBody>
      </p:sp>
      <p:sp>
        <p:nvSpPr>
          <p:cNvPr id="3" name="Content Placeholder 2">
            <a:extLst>
              <a:ext uri="{FF2B5EF4-FFF2-40B4-BE49-F238E27FC236}">
                <a16:creationId xmlns:a16="http://schemas.microsoft.com/office/drawing/2014/main" id="{BAEA3C90-FAE0-49BE-946E-B22248832013}"/>
              </a:ext>
            </a:extLst>
          </p:cNvPr>
          <p:cNvSpPr>
            <a:spLocks noGrp="1"/>
          </p:cNvSpPr>
          <p:nvPr>
            <p:ph idx="1"/>
          </p:nvPr>
        </p:nvSpPr>
        <p:spPr>
          <a:xfrm>
            <a:off x="5418668" y="428263"/>
            <a:ext cx="5469466" cy="6678593"/>
          </a:xfrm>
        </p:spPr>
        <p:txBody>
          <a:bodyPr>
            <a:normAutofit fontScale="85000" lnSpcReduction="20000"/>
          </a:bodyPr>
          <a:lstStyle/>
          <a:p>
            <a:pPr algn="l" rtl="0" fontAlgn="base"/>
            <a:r>
              <a:rPr lang="en-US" sz="2500" b="0" i="0" dirty="0">
                <a:solidFill>
                  <a:srgbClr val="000000"/>
                </a:solidFill>
                <a:effectLst/>
                <a:latin typeface="Calibri" panose="020F0502020204030204" pitchFamily="34" charset="0"/>
              </a:rPr>
              <a:t>As it was difficult to find the </a:t>
            </a:r>
            <a:r>
              <a:rPr lang="en-US" sz="2500" dirty="0">
                <a:solidFill>
                  <a:srgbClr val="000000"/>
                </a:solidFill>
                <a:latin typeface="Calibri" panose="020F0502020204030204" pitchFamily="34" charset="0"/>
              </a:rPr>
              <a:t>‘Wine Garden’ survey, this parcel is a good example of how interdisciplinary research and collaboration is important with this type of project.  It took a lot of perusing, </a:t>
            </a:r>
            <a:r>
              <a:rPr lang="en-US" sz="2500" dirty="0" err="1">
                <a:solidFill>
                  <a:srgbClr val="000000"/>
                </a:solidFill>
                <a:latin typeface="Calibri" panose="020F0502020204030204" pitchFamily="34" charset="0"/>
              </a:rPr>
              <a:t>analysing</a:t>
            </a:r>
            <a:r>
              <a:rPr lang="en-US" sz="2500" dirty="0">
                <a:solidFill>
                  <a:srgbClr val="000000"/>
                </a:solidFill>
                <a:latin typeface="Calibri" panose="020F0502020204030204" pitchFamily="34" charset="0"/>
              </a:rPr>
              <a:t>, and reporting of references found in many documents to determine the true origin, meaning, &amp; owner of the ‘Wine Garden’ tract.  Many names are </a:t>
            </a:r>
            <a:r>
              <a:rPr lang="en-US" sz="2500" i="1" dirty="0">
                <a:solidFill>
                  <a:srgbClr val="000000"/>
                </a:solidFill>
                <a:latin typeface="Calibri" panose="020F0502020204030204" pitchFamily="34" charset="0"/>
              </a:rPr>
              <a:t>misspelled</a:t>
            </a:r>
            <a:r>
              <a:rPr lang="en-US" sz="2500" dirty="0">
                <a:solidFill>
                  <a:srgbClr val="000000"/>
                </a:solidFill>
                <a:latin typeface="Calibri" panose="020F0502020204030204" pitchFamily="34" charset="0"/>
              </a:rPr>
              <a:t> from one clerk to another and generation to generation during the history of the parcels of land that comprise the ‘Auburn’ tract.</a:t>
            </a:r>
          </a:p>
          <a:p>
            <a:pPr fontAlgn="base"/>
            <a:r>
              <a:rPr lang="en-US" sz="2500" dirty="0">
                <a:solidFill>
                  <a:srgbClr val="000000"/>
                </a:solidFill>
                <a:latin typeface="Calibri" panose="020F0502020204030204" pitchFamily="34" charset="0"/>
              </a:rPr>
              <a:t>‘Wine Garden’, ‘Vine Garden’, ‘Vine </a:t>
            </a:r>
            <a:r>
              <a:rPr lang="en-US" sz="2500" dirty="0" err="1">
                <a:solidFill>
                  <a:srgbClr val="000000"/>
                </a:solidFill>
                <a:latin typeface="Calibri" panose="020F0502020204030204" pitchFamily="34" charset="0"/>
              </a:rPr>
              <a:t>Garding</a:t>
            </a:r>
            <a:r>
              <a:rPr lang="en-US" sz="2500" dirty="0">
                <a:solidFill>
                  <a:srgbClr val="000000"/>
                </a:solidFill>
                <a:latin typeface="Calibri" panose="020F0502020204030204" pitchFamily="34" charset="0"/>
              </a:rPr>
              <a:t>’, ‘Vine Gardening’ … it is beginning at a ‘Black Oak tree’ ‘50 perches’ rom ‘High Run’. </a:t>
            </a:r>
            <a:r>
              <a:rPr lang="en-US" sz="2500" dirty="0">
                <a:effectLst/>
                <a:latin typeface="Times New Roman" panose="02020603050405020304" pitchFamily="18" charset="0"/>
                <a:ea typeface="Times New Roman" panose="02020603050405020304" pitchFamily="18" charset="0"/>
              </a:rPr>
              <a:t>((Frederick Co., Survey), Patent# 4962, ‘Vine </a:t>
            </a:r>
            <a:r>
              <a:rPr lang="en-US" sz="2500" dirty="0" err="1">
                <a:effectLst/>
                <a:latin typeface="Times New Roman" panose="02020603050405020304" pitchFamily="18" charset="0"/>
                <a:ea typeface="Times New Roman" panose="02020603050405020304" pitchFamily="18" charset="0"/>
              </a:rPr>
              <a:t>Garding</a:t>
            </a:r>
            <a:r>
              <a:rPr lang="en-US" sz="2500" dirty="0">
                <a:effectLst/>
                <a:latin typeface="Times New Roman" panose="02020603050405020304" pitchFamily="18" charset="0"/>
                <a:ea typeface="Times New Roman" panose="02020603050405020304" pitchFamily="18" charset="0"/>
              </a:rPr>
              <a:t>’, 100 acres, George Header, </a:t>
            </a:r>
            <a:r>
              <a:rPr lang="en-US" sz="2500" b="1" dirty="0">
                <a:effectLst/>
                <a:latin typeface="Times New Roman" panose="02020603050405020304" pitchFamily="18" charset="0"/>
                <a:ea typeface="Times New Roman" panose="02020603050405020304" pitchFamily="18" charset="0"/>
              </a:rPr>
              <a:t>1750</a:t>
            </a:r>
            <a:r>
              <a:rPr lang="en-US" sz="2500" dirty="0">
                <a:effectLst/>
                <a:latin typeface="Times New Roman" panose="02020603050405020304" pitchFamily="18" charset="0"/>
                <a:ea typeface="Times New Roman" panose="02020603050405020304" pitchFamily="18" charset="0"/>
              </a:rPr>
              <a:t>.)</a:t>
            </a:r>
            <a:endParaRPr lang="en-US" sz="2500" dirty="0">
              <a:solidFill>
                <a:srgbClr val="000000"/>
              </a:solidFill>
              <a:latin typeface="Calibri" panose="020F0502020204030204" pitchFamily="34" charset="0"/>
            </a:endParaRPr>
          </a:p>
          <a:p>
            <a:pPr algn="l" rtl="0" fontAlgn="base"/>
            <a:r>
              <a:rPr lang="en-US" sz="2500" dirty="0">
                <a:solidFill>
                  <a:srgbClr val="000000"/>
                </a:solidFill>
                <a:latin typeface="Calibri" panose="020F0502020204030204" pitchFamily="34" charset="0"/>
              </a:rPr>
              <a:t>Yet, the ‘Dear Lane’ survey says that ‘Dear Lane’ begins at a ‘White Oak’ and describes it as being the beginning tree for ‘Wine Garden.  (</a:t>
            </a:r>
            <a:r>
              <a:rPr lang="en-US" sz="2500" dirty="0">
                <a:effectLst/>
                <a:latin typeface="Times New Roman" panose="02020603050405020304" pitchFamily="18" charset="0"/>
                <a:ea typeface="Times New Roman" panose="02020603050405020304" pitchFamily="18" charset="0"/>
              </a:rPr>
              <a:t>(Frederick Co., Survey), Patent# 1084, </a:t>
            </a:r>
            <a:r>
              <a:rPr lang="en-US" sz="2500" i="1" dirty="0">
                <a:effectLst/>
                <a:latin typeface="Times New Roman" panose="02020603050405020304" pitchFamily="18" charset="0"/>
                <a:ea typeface="Times New Roman" panose="02020603050405020304" pitchFamily="18" charset="0"/>
              </a:rPr>
              <a:t>‘Dear Lane’, 10.5 acres, Peter Copeland</a:t>
            </a:r>
            <a:r>
              <a:rPr lang="en-US" sz="2500" dirty="0">
                <a:effectLst/>
                <a:latin typeface="Times New Roman" panose="02020603050405020304" pitchFamily="18" charset="0"/>
                <a:ea typeface="Times New Roman" panose="02020603050405020304" pitchFamily="18" charset="0"/>
              </a:rPr>
              <a:t>, </a:t>
            </a:r>
            <a:r>
              <a:rPr lang="en-US" sz="2500" b="1" dirty="0">
                <a:effectLst/>
                <a:latin typeface="Times New Roman" panose="02020603050405020304" pitchFamily="18" charset="0"/>
                <a:ea typeface="Times New Roman" panose="02020603050405020304" pitchFamily="18" charset="0"/>
              </a:rPr>
              <a:t>1773.)</a:t>
            </a:r>
            <a:endParaRPr lang="en-US" sz="2500" dirty="0">
              <a:solidFill>
                <a:srgbClr val="000000"/>
              </a:solidFill>
              <a:latin typeface="Calibri" panose="020F0502020204030204" pitchFamily="34" charset="0"/>
            </a:endParaRPr>
          </a:p>
          <a:p>
            <a:endParaRPr lang="en-US" dirty="0"/>
          </a:p>
        </p:txBody>
      </p:sp>
      <p:sp>
        <p:nvSpPr>
          <p:cNvPr id="4" name="Text Placeholder 3">
            <a:extLst>
              <a:ext uri="{FF2B5EF4-FFF2-40B4-BE49-F238E27FC236}">
                <a16:creationId xmlns:a16="http://schemas.microsoft.com/office/drawing/2014/main" id="{01C65934-F81C-4A50-AB4A-8D6E4509555E}"/>
              </a:ext>
            </a:extLst>
          </p:cNvPr>
          <p:cNvSpPr>
            <a:spLocks noGrp="1"/>
          </p:cNvSpPr>
          <p:nvPr>
            <p:ph type="body" sz="half" idx="2"/>
          </p:nvPr>
        </p:nvSpPr>
        <p:spPr>
          <a:xfrm>
            <a:off x="1529125" y="4840013"/>
            <a:ext cx="3483141" cy="520263"/>
          </a:xfrm>
        </p:spPr>
        <p:txBody>
          <a:bodyPr>
            <a:normAutofit/>
          </a:bodyPr>
          <a:lstStyle/>
          <a:p>
            <a:r>
              <a:rPr lang="en-US" sz="1400" dirty="0">
                <a:effectLst/>
                <a:latin typeface="Times New Roman" panose="02020603050405020304" pitchFamily="18" charset="0"/>
                <a:ea typeface="Times New Roman" panose="02020603050405020304" pitchFamily="18" charset="0"/>
              </a:rPr>
              <a:t>(Frederick Co., Survey), Patent# 4962, </a:t>
            </a:r>
            <a:br>
              <a:rPr lang="en-US" sz="1400" dirty="0">
                <a:effectLst/>
                <a:latin typeface="Times New Roman" panose="02020603050405020304" pitchFamily="18" charset="0"/>
                <a:ea typeface="Times New Roman" panose="02020603050405020304" pitchFamily="18" charset="0"/>
              </a:rPr>
            </a:br>
            <a:r>
              <a:rPr lang="en-US" sz="1400" dirty="0">
                <a:effectLst/>
                <a:latin typeface="Times New Roman" panose="02020603050405020304" pitchFamily="18" charset="0"/>
                <a:ea typeface="Times New Roman" panose="02020603050405020304" pitchFamily="18" charset="0"/>
              </a:rPr>
              <a:t>‘Vine </a:t>
            </a:r>
            <a:r>
              <a:rPr lang="en-US" sz="1400" dirty="0" err="1">
                <a:effectLst/>
                <a:latin typeface="Times New Roman" panose="02020603050405020304" pitchFamily="18" charset="0"/>
                <a:ea typeface="Times New Roman" panose="02020603050405020304" pitchFamily="18" charset="0"/>
              </a:rPr>
              <a:t>Garding</a:t>
            </a:r>
            <a:r>
              <a:rPr lang="en-US" sz="1400" dirty="0">
                <a:effectLst/>
                <a:latin typeface="Times New Roman" panose="02020603050405020304" pitchFamily="18" charset="0"/>
                <a:ea typeface="Times New Roman" panose="02020603050405020304" pitchFamily="18" charset="0"/>
              </a:rPr>
              <a:t>’, 100 acres, </a:t>
            </a:r>
            <a:r>
              <a:rPr lang="en-US" sz="1400" b="1" dirty="0">
                <a:effectLst/>
                <a:latin typeface="Times New Roman" panose="02020603050405020304" pitchFamily="18" charset="0"/>
                <a:ea typeface="Times New Roman" panose="02020603050405020304" pitchFamily="18" charset="0"/>
              </a:rPr>
              <a:t>1750</a:t>
            </a:r>
            <a:r>
              <a:rPr lang="en-US" sz="1400" dirty="0">
                <a:effectLst/>
                <a:latin typeface="Times New Roman" panose="02020603050405020304" pitchFamily="18" charset="0"/>
                <a:ea typeface="Times New Roman" panose="02020603050405020304" pitchFamily="18" charset="0"/>
              </a:rPr>
              <a:t>.</a:t>
            </a:r>
            <a:endParaRPr lang="en-US" sz="1050" dirty="0"/>
          </a:p>
        </p:txBody>
      </p:sp>
      <p:pic>
        <p:nvPicPr>
          <p:cNvPr id="6" name="Picture 5">
            <a:extLst>
              <a:ext uri="{FF2B5EF4-FFF2-40B4-BE49-F238E27FC236}">
                <a16:creationId xmlns:a16="http://schemas.microsoft.com/office/drawing/2014/main" id="{6675E1FE-4A42-418D-8EB8-59285FFFBA14}"/>
              </a:ext>
            </a:extLst>
          </p:cNvPr>
          <p:cNvPicPr>
            <a:picLocks noChangeAspect="1"/>
          </p:cNvPicPr>
          <p:nvPr/>
        </p:nvPicPr>
        <p:blipFill>
          <a:blip r:embed="rId2"/>
          <a:stretch>
            <a:fillRect/>
          </a:stretch>
        </p:blipFill>
        <p:spPr>
          <a:xfrm rot="16200000">
            <a:off x="1940664" y="1133622"/>
            <a:ext cx="2853982" cy="4055153"/>
          </a:xfrm>
          <a:prstGeom prst="rect">
            <a:avLst/>
          </a:prstGeom>
        </p:spPr>
      </p:pic>
    </p:spTree>
    <p:extLst>
      <p:ext uri="{BB962C8B-B14F-4D97-AF65-F5344CB8AC3E}">
        <p14:creationId xmlns:p14="http://schemas.microsoft.com/office/powerpoint/2010/main" val="385517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88192-8575-4A5E-A9A5-F610E3681B54}"/>
              </a:ext>
            </a:extLst>
          </p:cNvPr>
          <p:cNvSpPr>
            <a:spLocks noGrp="1"/>
          </p:cNvSpPr>
          <p:nvPr>
            <p:ph type="title"/>
          </p:nvPr>
        </p:nvSpPr>
        <p:spPr>
          <a:xfrm>
            <a:off x="1041563" y="730467"/>
            <a:ext cx="3718455" cy="503328"/>
          </a:xfrm>
        </p:spPr>
        <p:txBody>
          <a:bodyPr/>
          <a:lstStyle/>
          <a:p>
            <a:r>
              <a:rPr lang="en-US" dirty="0"/>
              <a:t>Wine Garden … Cont.</a:t>
            </a:r>
          </a:p>
        </p:txBody>
      </p:sp>
      <p:sp>
        <p:nvSpPr>
          <p:cNvPr id="3" name="Content Placeholder 2">
            <a:extLst>
              <a:ext uri="{FF2B5EF4-FFF2-40B4-BE49-F238E27FC236}">
                <a16:creationId xmlns:a16="http://schemas.microsoft.com/office/drawing/2014/main" id="{D14A63C7-63BC-4505-9CEE-8123D54F633F}"/>
              </a:ext>
            </a:extLst>
          </p:cNvPr>
          <p:cNvSpPr>
            <a:spLocks noGrp="1"/>
          </p:cNvSpPr>
          <p:nvPr>
            <p:ph idx="1"/>
          </p:nvPr>
        </p:nvSpPr>
        <p:spPr/>
        <p:txBody>
          <a:bodyPr>
            <a:normAutofit fontScale="92500" lnSpcReduction="20000"/>
          </a:bodyPr>
          <a:lstStyle/>
          <a:p>
            <a:pPr algn="l" rtl="0" fontAlgn="base"/>
            <a:br>
              <a:rPr lang="en-US" sz="2400" b="0" i="0" dirty="0">
                <a:solidFill>
                  <a:srgbClr val="000000"/>
                </a:solidFill>
                <a:effectLst/>
                <a:latin typeface="WordVisiCarriageReturn_MSFontService"/>
              </a:rPr>
            </a:br>
            <a:r>
              <a:rPr lang="en-US" sz="2400" b="0" i="1" dirty="0">
                <a:solidFill>
                  <a:srgbClr val="000000"/>
                </a:solidFill>
                <a:effectLst/>
                <a:latin typeface="Calibri" panose="020F0502020204030204" pitchFamily="34" charset="0"/>
              </a:rPr>
              <a:t>“On May 28, 1743 Daniel </a:t>
            </a:r>
            <a:r>
              <a:rPr lang="en-US" sz="2400" b="0" i="1" dirty="0" err="1">
                <a:solidFill>
                  <a:srgbClr val="000000"/>
                </a:solidFill>
                <a:effectLst/>
                <a:latin typeface="Calibri" panose="020F0502020204030204" pitchFamily="34" charset="0"/>
              </a:rPr>
              <a:t>Dulany</a:t>
            </a:r>
            <a:r>
              <a:rPr lang="en-US" sz="2400" b="0" i="1" dirty="0">
                <a:solidFill>
                  <a:srgbClr val="000000"/>
                </a:solidFill>
                <a:effectLst/>
                <a:latin typeface="Calibri" panose="020F0502020204030204" pitchFamily="34" charset="0"/>
              </a:rPr>
              <a:t> assigned the cert. of survey for his 'Wine Garden' to Martin Wetzel's neighbor Jacob </a:t>
            </a:r>
            <a:r>
              <a:rPr lang="en-US" sz="2400" b="0" i="1" dirty="0" err="1">
                <a:solidFill>
                  <a:srgbClr val="000000"/>
                </a:solidFill>
                <a:effectLst/>
                <a:latin typeface="Calibri" panose="020F0502020204030204" pitchFamily="34" charset="0"/>
              </a:rPr>
              <a:t>Bonnett</a:t>
            </a:r>
            <a:r>
              <a:rPr lang="en-US" sz="2400" b="0" i="1" dirty="0">
                <a:solidFill>
                  <a:srgbClr val="000000"/>
                </a:solidFill>
                <a:effectLst/>
                <a:latin typeface="Calibri" panose="020F0502020204030204" pitchFamily="34" charset="0"/>
              </a:rPr>
              <a:t>, who on the same day reassigned it to Wetzel.  Wetzel received the patent.  The parcel's beginning point was 'close to Wetzel's Spring branch by the side of a large swamp.'  It adjoined Michael Reisner's plantation, but was partly absorbed into the later resurvey which made up 'Auburn'.”</a:t>
            </a:r>
            <a:r>
              <a:rPr lang="en-US" sz="2400" b="0" i="0" dirty="0">
                <a:solidFill>
                  <a:srgbClr val="000000"/>
                </a:solidFill>
                <a:effectLst/>
                <a:latin typeface="Calibri" panose="020F0502020204030204" pitchFamily="34" charset="0"/>
              </a:rPr>
              <a:t>, (</a:t>
            </a:r>
            <a:r>
              <a:rPr lang="en-US" dirty="0">
                <a:solidFill>
                  <a:srgbClr val="000000"/>
                </a:solidFill>
                <a:latin typeface="Calibri" panose="020F0502020204030204" pitchFamily="34" charset="0"/>
              </a:rPr>
              <a:t>Tracey &amp; Dern, p 208-9</a:t>
            </a:r>
            <a:r>
              <a:rPr lang="en-US" sz="24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r>
              <a:rPr lang="en-US" dirty="0"/>
              <a:t>Michael Reisner’s Plantation was to be contained within the tract of land patented as  ‘Green Spring’ which lay just East of Catoctin </a:t>
            </a:r>
            <a:r>
              <a:rPr lang="en-US" dirty="0" err="1"/>
              <a:t>Funace</a:t>
            </a:r>
            <a:r>
              <a:rPr lang="en-US" dirty="0"/>
              <a:t>. (Tracey &amp; Dern, p 194-5)</a:t>
            </a:r>
          </a:p>
        </p:txBody>
      </p:sp>
      <p:sp>
        <p:nvSpPr>
          <p:cNvPr id="4" name="Text Placeholder 3">
            <a:extLst>
              <a:ext uri="{FF2B5EF4-FFF2-40B4-BE49-F238E27FC236}">
                <a16:creationId xmlns:a16="http://schemas.microsoft.com/office/drawing/2014/main" id="{D508C69A-8925-48E9-8EDB-7D8669CA93AB}"/>
              </a:ext>
            </a:extLst>
          </p:cNvPr>
          <p:cNvSpPr>
            <a:spLocks noGrp="1"/>
          </p:cNvSpPr>
          <p:nvPr>
            <p:ph type="body" sz="half" idx="2"/>
          </p:nvPr>
        </p:nvSpPr>
        <p:spPr>
          <a:xfrm>
            <a:off x="1257382" y="3403425"/>
            <a:ext cx="3718455" cy="2885210"/>
          </a:xfrm>
        </p:spPr>
        <p:txBody>
          <a:bodyPr>
            <a:normAutofit fontScale="77500" lnSpcReduction="20000"/>
          </a:bodyPr>
          <a:lstStyle/>
          <a:p>
            <a:pPr algn="l"/>
            <a:r>
              <a:rPr lang="en-US" sz="2300" b="0" i="0" dirty="0">
                <a:solidFill>
                  <a:srgbClr val="000000"/>
                </a:solidFill>
                <a:effectLst/>
                <a:latin typeface="Calibri" panose="020F0502020204030204" pitchFamily="34" charset="0"/>
              </a:rPr>
              <a:t>"</a:t>
            </a:r>
            <a:r>
              <a:rPr lang="en-US" sz="2300" b="0" i="1" dirty="0">
                <a:solidFill>
                  <a:srgbClr val="000000"/>
                </a:solidFill>
                <a:effectLst/>
                <a:latin typeface="Calibri" panose="020F0502020204030204" pitchFamily="34" charset="0"/>
              </a:rPr>
              <a:t>Jacob Bonnet</a:t>
            </a:r>
            <a:r>
              <a:rPr lang="en-US" sz="2300" b="0" i="0" dirty="0">
                <a:solidFill>
                  <a:srgbClr val="000000"/>
                </a:solidFill>
                <a:effectLst/>
                <a:latin typeface="Calibri" panose="020F0502020204030204" pitchFamily="34" charset="0"/>
              </a:rPr>
              <a:t> - so the 1733 ship's captain as well as subsequent Maryland records spelled the name first appeared in Maryland land records ten years later.  He received from Daniel </a:t>
            </a:r>
            <a:r>
              <a:rPr lang="en-US" sz="2300" b="0" i="0" dirty="0" err="1">
                <a:solidFill>
                  <a:srgbClr val="000000"/>
                </a:solidFill>
                <a:effectLst/>
                <a:latin typeface="Calibri" panose="020F0502020204030204" pitchFamily="34" charset="0"/>
              </a:rPr>
              <a:t>Dulany</a:t>
            </a:r>
            <a:r>
              <a:rPr lang="en-US" sz="2300" b="0" i="0" dirty="0">
                <a:solidFill>
                  <a:srgbClr val="000000"/>
                </a:solidFill>
                <a:effectLst/>
                <a:latin typeface="Calibri" panose="020F0502020204030204" pitchFamily="34" charset="0"/>
              </a:rPr>
              <a:t> on May 28, 1743 the cert. of survey for 'Wine Garden' which he then reassigned to Martin Wetzel.’ </a:t>
            </a:r>
            <a:r>
              <a:rPr lang="en-US" sz="2300" dirty="0">
                <a:solidFill>
                  <a:srgbClr val="000000"/>
                </a:solidFill>
                <a:latin typeface="Calibri" panose="020F0502020204030204" pitchFamily="34" charset="0"/>
              </a:rPr>
              <a:t>… </a:t>
            </a:r>
            <a:r>
              <a:rPr lang="en-US" sz="2300" b="0" i="0" dirty="0">
                <a:solidFill>
                  <a:srgbClr val="000000"/>
                </a:solidFill>
                <a:effectLst/>
                <a:latin typeface="Calibri" panose="020F0502020204030204" pitchFamily="34" charset="0"/>
              </a:rPr>
              <a:t>"Most of the Bonnets moved on to Rockingham County, Virginia." </a:t>
            </a:r>
            <a:r>
              <a:rPr lang="en-US" sz="2300" dirty="0">
                <a:solidFill>
                  <a:srgbClr val="000000"/>
                </a:solidFill>
                <a:latin typeface="Calibri" panose="020F0502020204030204" pitchFamily="34" charset="0"/>
              </a:rPr>
              <a:t>(Tracey &amp; Dern, p214-5)</a:t>
            </a:r>
            <a:endParaRPr lang="en-US" sz="2300" b="0" i="0" dirty="0">
              <a:solidFill>
                <a:srgbClr val="000000"/>
              </a:solidFill>
              <a:effectLst/>
              <a:latin typeface="Segoe UI" panose="020B0502040204020203" pitchFamily="34" charset="0"/>
            </a:endParaRPr>
          </a:p>
          <a:p>
            <a:endParaRPr lang="en-US" dirty="0"/>
          </a:p>
        </p:txBody>
      </p:sp>
      <p:sp>
        <p:nvSpPr>
          <p:cNvPr id="5" name="TextBox 4">
            <a:extLst>
              <a:ext uri="{FF2B5EF4-FFF2-40B4-BE49-F238E27FC236}">
                <a16:creationId xmlns:a16="http://schemas.microsoft.com/office/drawing/2014/main" id="{19B6182B-C487-4D3B-B594-E167D2E1CF98}"/>
              </a:ext>
            </a:extLst>
          </p:cNvPr>
          <p:cNvSpPr txBox="1"/>
          <p:nvPr/>
        </p:nvSpPr>
        <p:spPr>
          <a:xfrm>
            <a:off x="1303866" y="1749325"/>
            <a:ext cx="4047780" cy="1200329"/>
          </a:xfrm>
          <a:prstGeom prst="rect">
            <a:avLst/>
          </a:prstGeom>
          <a:noFill/>
        </p:spPr>
        <p:txBody>
          <a:bodyPr wrap="square" rtlCol="0">
            <a:spAutoFit/>
          </a:bodyPr>
          <a:lstStyle/>
          <a:p>
            <a:r>
              <a:rPr lang="en-US" dirty="0">
                <a:solidFill>
                  <a:srgbClr val="000000"/>
                </a:solidFill>
                <a:highlight>
                  <a:srgbClr val="FFFF00"/>
                </a:highlight>
                <a:latin typeface="Calibri" panose="020F0502020204030204" pitchFamily="34" charset="0"/>
              </a:rPr>
              <a:t>Wine Garden is important for the connection to the slave Sook who had children listed (Cite!)  </a:t>
            </a:r>
          </a:p>
          <a:p>
            <a:endParaRPr lang="en-US" dirty="0"/>
          </a:p>
        </p:txBody>
      </p:sp>
    </p:spTree>
    <p:extLst>
      <p:ext uri="{BB962C8B-B14F-4D97-AF65-F5344CB8AC3E}">
        <p14:creationId xmlns:p14="http://schemas.microsoft.com/office/powerpoint/2010/main" val="2984097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60E2FC-AB42-4796-8D6A-E90C3CA87384}"/>
              </a:ext>
            </a:extLst>
          </p:cNvPr>
          <p:cNvSpPr txBox="1"/>
          <p:nvPr/>
        </p:nvSpPr>
        <p:spPr>
          <a:xfrm>
            <a:off x="304800" y="813703"/>
            <a:ext cx="11281410" cy="5570756"/>
          </a:xfrm>
          <a:prstGeom prst="rect">
            <a:avLst/>
          </a:prstGeom>
          <a:noFill/>
        </p:spPr>
        <p:txBody>
          <a:bodyPr wrap="square">
            <a:spAutoFit/>
          </a:bodyPr>
          <a:lstStyle/>
          <a:p>
            <a:pPr algn="l" rtl="0" fontAlgn="base"/>
            <a:r>
              <a:rPr lang="en-US" sz="2500" dirty="0">
                <a:solidFill>
                  <a:srgbClr val="000000"/>
                </a:solidFill>
                <a:latin typeface="Calibri" panose="020F0502020204030204" pitchFamily="34" charset="0"/>
              </a:rPr>
              <a:t>      The following describes the two different tree references for the same tree:</a:t>
            </a:r>
            <a:r>
              <a:rPr lang="en-US" sz="2500" b="0" i="0" dirty="0">
                <a:solidFill>
                  <a:srgbClr val="000000"/>
                </a:solidFill>
                <a:effectLst/>
                <a:latin typeface="Calibri" panose="020F0502020204030204" pitchFamily="34" charset="0"/>
              </a:rPr>
              <a:t>  </a:t>
            </a:r>
          </a:p>
          <a:p>
            <a:pPr algn="l" rtl="0" fontAlgn="base"/>
            <a:endParaRPr lang="en-US" sz="2500" b="0" i="0" dirty="0">
              <a:solidFill>
                <a:srgbClr val="000000"/>
              </a:solidFill>
              <a:effectLst/>
              <a:latin typeface="Calibri" panose="020F0502020204030204" pitchFamily="34" charset="0"/>
            </a:endParaRPr>
          </a:p>
          <a:p>
            <a:pPr marL="914400" lvl="1" indent="-457200" fontAlgn="base">
              <a:buAutoNum type="arabicPeriod"/>
            </a:pPr>
            <a:r>
              <a:rPr lang="en-US" sz="2000" dirty="0">
                <a:solidFill>
                  <a:srgbClr val="000000"/>
                </a:solidFill>
                <a:latin typeface="Calibri" panose="020F0502020204030204" pitchFamily="34" charset="0"/>
              </a:rPr>
              <a:t>A</a:t>
            </a:r>
            <a:r>
              <a:rPr lang="en-US" sz="2000" b="0" i="0" dirty="0">
                <a:solidFill>
                  <a:srgbClr val="000000"/>
                </a:solidFill>
                <a:effectLst/>
                <a:latin typeface="Calibri" panose="020F0502020204030204" pitchFamily="34" charset="0"/>
              </a:rPr>
              <a:t>ccording to the Dear Lane patent, Wine Garden connects with Dear Lane at the same </a:t>
            </a:r>
            <a:br>
              <a:rPr lang="en-US" sz="2000" b="0" i="0" dirty="0">
                <a:solidFill>
                  <a:srgbClr val="000000"/>
                </a:solidFill>
                <a:effectLst/>
                <a:latin typeface="Calibri" panose="020F0502020204030204" pitchFamily="34" charset="0"/>
              </a:rPr>
            </a:br>
            <a:r>
              <a:rPr lang="en-US" sz="2000" b="0" i="0" dirty="0">
                <a:solidFill>
                  <a:srgbClr val="000000"/>
                </a:solidFill>
                <a:effectLst/>
                <a:latin typeface="Calibri" panose="020F0502020204030204" pitchFamily="34" charset="0"/>
              </a:rPr>
              <a:t>beginning </a:t>
            </a:r>
            <a:r>
              <a:rPr lang="en-US" sz="2000" b="0" i="1" dirty="0">
                <a:solidFill>
                  <a:srgbClr val="000000"/>
                </a:solidFill>
                <a:effectLst/>
                <a:latin typeface="Calibri" panose="020F0502020204030204" pitchFamily="34" charset="0"/>
              </a:rPr>
              <a:t>"Beginning at a bounded white Oak , the Beginning Tree of Wine Garden granted </a:t>
            </a:r>
            <a:br>
              <a:rPr lang="en-US" sz="2000" b="0" i="1" dirty="0">
                <a:solidFill>
                  <a:srgbClr val="000000"/>
                </a:solidFill>
                <a:effectLst/>
                <a:latin typeface="Calibri" panose="020F0502020204030204" pitchFamily="34" charset="0"/>
              </a:rPr>
            </a:br>
            <a:r>
              <a:rPr lang="en-US" sz="2000" b="0" i="1" dirty="0">
                <a:solidFill>
                  <a:srgbClr val="000000"/>
                </a:solidFill>
                <a:effectLst/>
                <a:latin typeface="Calibri" panose="020F0502020204030204" pitchFamily="34" charset="0"/>
              </a:rPr>
              <a:t>Martin </a:t>
            </a:r>
            <a:r>
              <a:rPr lang="en-US" sz="2000" b="0" i="1" dirty="0" err="1">
                <a:solidFill>
                  <a:srgbClr val="000000"/>
                </a:solidFill>
                <a:effectLst/>
                <a:latin typeface="Calibri" panose="020F0502020204030204" pitchFamily="34" charset="0"/>
              </a:rPr>
              <a:t>Wetsell</a:t>
            </a:r>
            <a:r>
              <a:rPr lang="en-US" sz="2000" b="0" i="1" dirty="0">
                <a:solidFill>
                  <a:srgbClr val="000000"/>
                </a:solidFill>
                <a:effectLst/>
                <a:latin typeface="Calibri" panose="020F0502020204030204" pitchFamily="34" charset="0"/>
              </a:rPr>
              <a:t> and Running thence N.", </a:t>
            </a:r>
            <a:r>
              <a:rPr lang="en-US" sz="2000" b="0" i="0" dirty="0">
                <a:solidFill>
                  <a:srgbClr val="000000"/>
                </a:solidFill>
                <a:effectLst/>
                <a:latin typeface="Calibri" panose="020F0502020204030204" pitchFamily="34" charset="0"/>
              </a:rPr>
              <a:t>(</a:t>
            </a:r>
            <a:r>
              <a:rPr lang="en-US" sz="1800" dirty="0">
                <a:effectLst/>
                <a:latin typeface="Times New Roman" panose="02020603050405020304" pitchFamily="18" charset="0"/>
                <a:ea typeface="Times New Roman" panose="02020603050405020304" pitchFamily="18" charset="0"/>
              </a:rPr>
              <a:t>(Frederick Co., Survey), Patent# 1084, </a:t>
            </a:r>
            <a:r>
              <a:rPr lang="en-US" sz="1800" i="1" dirty="0">
                <a:effectLst/>
                <a:latin typeface="Times New Roman" panose="02020603050405020304" pitchFamily="18" charset="0"/>
                <a:ea typeface="Times New Roman" panose="02020603050405020304" pitchFamily="18" charset="0"/>
              </a:rPr>
              <a:t>‘Dear Lane’, 10.5 acres, Peter Copeland</a:t>
            </a:r>
            <a:r>
              <a:rPr lang="en-US" sz="18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1773.)</a:t>
            </a:r>
            <a:endParaRPr lang="en-US" sz="2000" b="0" i="0" dirty="0">
              <a:solidFill>
                <a:srgbClr val="000000"/>
              </a:solidFill>
              <a:effectLst/>
              <a:latin typeface="Calibri" panose="020F0502020204030204" pitchFamily="34" charset="0"/>
            </a:endParaRPr>
          </a:p>
          <a:p>
            <a:pPr lvl="1" fontAlgn="base"/>
            <a:endParaRPr lang="en-US" sz="2000" b="0" i="0" dirty="0">
              <a:solidFill>
                <a:srgbClr val="000000"/>
              </a:solidFill>
              <a:effectLst/>
              <a:latin typeface="Calibri" panose="020F0502020204030204" pitchFamily="34" charset="0"/>
            </a:endParaRPr>
          </a:p>
          <a:p>
            <a:pPr marL="914400" lvl="1" indent="-457200" fontAlgn="base">
              <a:buAutoNum type="arabicPeriod" startAt="2"/>
            </a:pPr>
            <a:r>
              <a:rPr lang="en-US" sz="2000" b="0" i="0" dirty="0">
                <a:solidFill>
                  <a:srgbClr val="000000"/>
                </a:solidFill>
                <a:effectLst/>
                <a:latin typeface="Calibri" panose="020F0502020204030204" pitchFamily="34" charset="0"/>
              </a:rPr>
              <a:t>This was where the ‘Wine Garden’ search began, a tree from over 200 years ago.  We also </a:t>
            </a:r>
            <a:br>
              <a:rPr lang="en-US" sz="2000" b="0" i="0" dirty="0">
                <a:solidFill>
                  <a:srgbClr val="000000"/>
                </a:solidFill>
                <a:effectLst/>
                <a:latin typeface="Calibri" panose="020F0502020204030204" pitchFamily="34" charset="0"/>
              </a:rPr>
            </a:br>
            <a:r>
              <a:rPr lang="en-US" sz="2000" b="0" i="0" dirty="0">
                <a:solidFill>
                  <a:srgbClr val="000000"/>
                </a:solidFill>
                <a:effectLst/>
                <a:latin typeface="Calibri" panose="020F0502020204030204" pitchFamily="34" charset="0"/>
              </a:rPr>
              <a:t>know that ‘High Run’ is north of John’s Mountain and so this would place ‘Wine Garden’ in the center area of the Auburn plat and then going north, most probably North West (but this needs further research!) -- (the placement of ‘Green Spring’ is important for understanding more about the placement of ‘Wine Garden’.  According to the ‘ ‘ </a:t>
            </a:r>
            <a:r>
              <a:rPr lang="en-US" sz="2000" b="0" i="0" dirty="0" err="1">
                <a:solidFill>
                  <a:srgbClr val="000000"/>
                </a:solidFill>
                <a:effectLst/>
                <a:latin typeface="Calibri" panose="020F0502020204030204" pitchFamily="34" charset="0"/>
              </a:rPr>
              <a:t>survery</a:t>
            </a:r>
            <a:r>
              <a:rPr lang="en-US" sz="2000" b="0" i="0" dirty="0">
                <a:solidFill>
                  <a:srgbClr val="000000"/>
                </a:solidFill>
                <a:effectLst/>
                <a:latin typeface="Calibri" panose="020F0502020204030204" pitchFamily="34" charset="0"/>
              </a:rPr>
              <a:t>, “All that part of the Tract of Land called ‘Wine Garden’ which lies clear of the Elder Tract of</a:t>
            </a:r>
            <a:br>
              <a:rPr lang="en-US" sz="2000" b="0" i="0" dirty="0">
                <a:solidFill>
                  <a:srgbClr val="000000"/>
                </a:solidFill>
                <a:effectLst/>
                <a:latin typeface="Calibri" panose="020F0502020204030204" pitchFamily="34" charset="0"/>
              </a:rPr>
            </a:br>
            <a:r>
              <a:rPr lang="en-US" sz="2000" b="0" i="0" dirty="0">
                <a:solidFill>
                  <a:srgbClr val="000000"/>
                </a:solidFill>
                <a:effectLst/>
                <a:latin typeface="Calibri" panose="020F0502020204030204" pitchFamily="34" charset="0"/>
              </a:rPr>
              <a:t>land  ‘Green Spring</a:t>
            </a:r>
            <a:r>
              <a:rPr lang="en-US" sz="2800" b="0" i="0"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a:t>
            </a:r>
            <a:r>
              <a:rPr lang="en-US" sz="1400" dirty="0">
                <a:effectLst/>
                <a:latin typeface="Times New Roman" panose="02020603050405020304" pitchFamily="18" charset="0"/>
                <a:ea typeface="Times New Roman" panose="02020603050405020304" pitchFamily="18" charset="0"/>
              </a:rPr>
              <a:t>(Frederick Co., Deed), </a:t>
            </a:r>
            <a:r>
              <a:rPr lang="en-US" sz="1400" i="1" dirty="0">
                <a:effectLst/>
                <a:latin typeface="Times New Roman" panose="02020603050405020304" pitchFamily="18" charset="0"/>
                <a:ea typeface="Times New Roman" panose="02020603050405020304" pitchFamily="18" charset="0"/>
              </a:rPr>
              <a:t>Jerusalem, Wine Garden Second Dividend</a:t>
            </a:r>
            <a:r>
              <a:rPr lang="en-US" sz="1400" dirty="0">
                <a:effectLst/>
                <a:latin typeface="Times New Roman" panose="02020603050405020304" pitchFamily="18" charset="0"/>
                <a:ea typeface="Times New Roman" panose="02020603050405020304" pitchFamily="18" charset="0"/>
              </a:rPr>
              <a:t>,</a:t>
            </a:r>
            <a:r>
              <a:rPr lang="en-US" sz="1400" i="1" dirty="0">
                <a:effectLst/>
                <a:latin typeface="Times New Roman" panose="02020603050405020304" pitchFamily="18" charset="0"/>
                <a:ea typeface="Times New Roman" panose="02020603050405020304" pitchFamily="18" charset="0"/>
              </a:rPr>
              <a:t> B. Johnson </a:t>
            </a:r>
            <a:r>
              <a:rPr lang="en-US" sz="1400" i="1" dirty="0" err="1">
                <a:effectLst/>
                <a:latin typeface="Times New Roman" panose="02020603050405020304" pitchFamily="18" charset="0"/>
                <a:ea typeface="Times New Roman" panose="02020603050405020304" pitchFamily="18" charset="0"/>
              </a:rPr>
              <a:t>fr</a:t>
            </a:r>
            <a:r>
              <a:rPr lang="en-US" sz="1400" i="1" dirty="0">
                <a:effectLst/>
                <a:latin typeface="Times New Roman" panose="02020603050405020304" pitchFamily="18" charset="0"/>
                <a:ea typeface="Times New Roman" panose="02020603050405020304" pitchFamily="18" charset="0"/>
              </a:rPr>
              <a:t> Thomas Johnson</a:t>
            </a:r>
            <a:r>
              <a:rPr lang="en-US" sz="1400" dirty="0">
                <a:effectLst/>
                <a:latin typeface="Times New Roman" panose="02020603050405020304" pitchFamily="18" charset="0"/>
                <a:ea typeface="Times New Roman" panose="02020603050405020304" pitchFamily="18" charset="0"/>
              </a:rPr>
              <a:t>, WR 23/521-2, 180</a:t>
            </a:r>
            <a:r>
              <a:rPr lang="en-US" sz="1400" b="1" dirty="0">
                <a:effectLst/>
                <a:latin typeface="Times New Roman" panose="02020603050405020304" pitchFamily="18" charset="0"/>
                <a:ea typeface="Times New Roman" panose="02020603050405020304" pitchFamily="18" charset="0"/>
              </a:rPr>
              <a:t>2</a:t>
            </a:r>
            <a:r>
              <a:rPr lang="en-US" sz="1400" dirty="0">
                <a:effectLst/>
                <a:latin typeface="Times New Roman" panose="02020603050405020304" pitchFamily="18" charset="0"/>
                <a:ea typeface="Times New Roman" panose="02020603050405020304" pitchFamily="18" charset="0"/>
              </a:rPr>
              <a:t>.)</a:t>
            </a:r>
          </a:p>
          <a:p>
            <a:pPr marL="914400" lvl="1" indent="-457200" fontAlgn="base">
              <a:buAutoNum type="arabicPeriod" startAt="2"/>
            </a:pPr>
            <a:endParaRPr lang="en-US" sz="1400" b="0" i="0" dirty="0">
              <a:solidFill>
                <a:srgbClr val="000000"/>
              </a:solidFill>
              <a:latin typeface="Times New Roman" panose="02020603050405020304" pitchFamily="18" charset="0"/>
            </a:endParaRPr>
          </a:p>
          <a:p>
            <a:pPr marL="914400" lvl="1" indent="-457200" fontAlgn="base">
              <a:buAutoNum type="arabicPeriod" startAt="2"/>
            </a:pPr>
            <a:r>
              <a:rPr lang="en-US" sz="3200" dirty="0">
                <a:solidFill>
                  <a:srgbClr val="000000"/>
                </a:solidFill>
                <a:effectLst/>
                <a:highlight>
                  <a:srgbClr val="FFFF00"/>
                </a:highlight>
                <a:latin typeface="Times New Roman" panose="02020603050405020304" pitchFamily="18" charset="0"/>
              </a:rPr>
              <a:t>Spring branch ref.</a:t>
            </a:r>
            <a:endParaRPr lang="en-US" sz="4000" b="0" i="0" dirty="0">
              <a:solidFill>
                <a:srgbClr val="000000"/>
              </a:solidFill>
              <a:effectLst/>
              <a:highlight>
                <a:srgbClr val="FFFF00"/>
              </a:highlight>
              <a:latin typeface="Segoe UI" panose="020B0502040204020203" pitchFamily="34" charset="0"/>
            </a:endParaRPr>
          </a:p>
        </p:txBody>
      </p:sp>
    </p:spTree>
    <p:extLst>
      <p:ext uri="{BB962C8B-B14F-4D97-AF65-F5344CB8AC3E}">
        <p14:creationId xmlns:p14="http://schemas.microsoft.com/office/powerpoint/2010/main" val="1436509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FB1B1-3173-406E-B7ED-907C865DBCC8}"/>
              </a:ext>
            </a:extLst>
          </p:cNvPr>
          <p:cNvSpPr>
            <a:spLocks noGrp="1"/>
          </p:cNvSpPr>
          <p:nvPr>
            <p:ph type="title"/>
          </p:nvPr>
        </p:nvSpPr>
        <p:spPr>
          <a:xfrm>
            <a:off x="1293811" y="487071"/>
            <a:ext cx="8810309" cy="2301849"/>
          </a:xfrm>
        </p:spPr>
        <p:txBody>
          <a:bodyPr>
            <a:noAutofit/>
          </a:bodyPr>
          <a:lstStyle/>
          <a:p>
            <a:pPr algn="l" rtl="0">
              <a:spcBef>
                <a:spcPts val="300"/>
              </a:spcBef>
              <a:spcAft>
                <a:spcPts val="600"/>
              </a:spcAft>
            </a:pPr>
            <a:r>
              <a:rPr lang="en-US" sz="1200" i="0" u="none" strike="noStrike" dirty="0">
                <a:solidFill>
                  <a:srgbClr val="000000"/>
                </a:solidFill>
                <a:effectLst/>
                <a:latin typeface="Verdana" panose="020B0604030504040204" pitchFamily="34" charset="0"/>
                <a:ea typeface="Verdana" panose="020B0604030504040204" pitchFamily="34" charset="0"/>
              </a:rPr>
              <a:t>A couple small (hopefully) problems are that according to the ‘Vine </a:t>
            </a:r>
            <a:r>
              <a:rPr lang="en-US" sz="1200" i="0" u="none" strike="noStrike" dirty="0" err="1">
                <a:solidFill>
                  <a:srgbClr val="000000"/>
                </a:solidFill>
                <a:effectLst/>
                <a:latin typeface="Verdana" panose="020B0604030504040204" pitchFamily="34" charset="0"/>
                <a:ea typeface="Verdana" panose="020B0604030504040204" pitchFamily="34" charset="0"/>
              </a:rPr>
              <a:t>Garding</a:t>
            </a:r>
            <a:r>
              <a:rPr lang="en-US" sz="1200" i="0" u="none" strike="noStrike" dirty="0">
                <a:solidFill>
                  <a:srgbClr val="000000"/>
                </a:solidFill>
                <a:effectLst/>
                <a:latin typeface="Verdana" panose="020B0604030504040204" pitchFamily="34" charset="0"/>
                <a:ea typeface="Verdana" panose="020B0604030504040204" pitchFamily="34" charset="0"/>
              </a:rPr>
              <a:t>’ survey (the original ‘Wine Garden’ survey and why it is important to have an interdisciplinary and collaborative research approach for this type of project:</a:t>
            </a:r>
            <a:br>
              <a:rPr lang="en-US" sz="1200" i="0" u="none" strike="noStrike" dirty="0">
                <a:solidFill>
                  <a:srgbClr val="000000"/>
                </a:solidFill>
                <a:effectLst/>
                <a:latin typeface="Verdana" panose="020B0604030504040204" pitchFamily="34" charset="0"/>
                <a:ea typeface="Verdana" panose="020B0604030504040204" pitchFamily="34" charset="0"/>
              </a:rPr>
            </a:br>
            <a:br>
              <a:rPr lang="en-US" sz="1200" i="0" u="none" strike="noStrike" dirty="0">
                <a:solidFill>
                  <a:srgbClr val="000000"/>
                </a:solidFill>
                <a:effectLst/>
                <a:latin typeface="Verdana" panose="020B0604030504040204" pitchFamily="34" charset="0"/>
                <a:ea typeface="Verdana" panose="020B0604030504040204" pitchFamily="34" charset="0"/>
              </a:rPr>
            </a:br>
            <a:r>
              <a:rPr lang="en-US" sz="1200" i="0" u="none" strike="noStrike" dirty="0">
                <a:solidFill>
                  <a:srgbClr val="000000"/>
                </a:solidFill>
                <a:effectLst/>
                <a:latin typeface="Verdana" panose="020B0604030504040204" pitchFamily="34" charset="0"/>
                <a:ea typeface="Verdana" panose="020B0604030504040204" pitchFamily="34" charset="0"/>
              </a:rPr>
              <a:t>The following describes the two different tree references for the same tree:</a:t>
            </a:r>
            <a:br>
              <a:rPr lang="en-US" sz="1200" dirty="0">
                <a:effectLst/>
                <a:latin typeface="Verdana" panose="020B0604030504040204" pitchFamily="34" charset="0"/>
                <a:ea typeface="Verdana" panose="020B0604030504040204" pitchFamily="34" charset="0"/>
              </a:rPr>
            </a:br>
            <a:br>
              <a:rPr lang="en-US" sz="1200" dirty="0">
                <a:solidFill>
                  <a:srgbClr val="000000"/>
                </a:solidFill>
                <a:latin typeface="Verdana" panose="020B0604030504040204" pitchFamily="34" charset="0"/>
                <a:ea typeface="Verdana" panose="020B0604030504040204" pitchFamily="34" charset="0"/>
              </a:rPr>
            </a:br>
            <a:r>
              <a:rPr lang="en-US" sz="1200" i="0" u="none" strike="noStrike" dirty="0">
                <a:solidFill>
                  <a:srgbClr val="000000"/>
                </a:solidFill>
                <a:effectLst/>
                <a:latin typeface="Verdana" panose="020B0604030504040204" pitchFamily="34" charset="0"/>
                <a:ea typeface="Verdana" panose="020B0604030504040204" pitchFamily="34" charset="0"/>
              </a:rPr>
              <a:t>According to the Dear Lane patent, Wine Garden connects with Dear Lane at the same beginning </a:t>
            </a:r>
            <a:r>
              <a:rPr lang="en-US" sz="1200" i="1" u="none" strike="noStrike" dirty="0">
                <a:solidFill>
                  <a:srgbClr val="000000"/>
                </a:solidFill>
                <a:effectLst/>
                <a:latin typeface="Verdana" panose="020B0604030504040204" pitchFamily="34" charset="0"/>
                <a:ea typeface="Verdana" panose="020B0604030504040204" pitchFamily="34" charset="0"/>
              </a:rPr>
              <a:t>"Beginning at a bounded white Oak , the Beginning Tree of Wine Garden granted Martin </a:t>
            </a:r>
            <a:r>
              <a:rPr lang="en-US" sz="1200" i="1" u="none" strike="noStrike" dirty="0" err="1">
                <a:solidFill>
                  <a:srgbClr val="000000"/>
                </a:solidFill>
                <a:effectLst/>
                <a:latin typeface="Verdana" panose="020B0604030504040204" pitchFamily="34" charset="0"/>
                <a:ea typeface="Verdana" panose="020B0604030504040204" pitchFamily="34" charset="0"/>
              </a:rPr>
              <a:t>Wetsell</a:t>
            </a:r>
            <a:r>
              <a:rPr lang="en-US" sz="1200" i="1" u="none" strike="noStrike" dirty="0">
                <a:solidFill>
                  <a:srgbClr val="000000"/>
                </a:solidFill>
                <a:effectLst/>
                <a:latin typeface="Verdana" panose="020B0604030504040204" pitchFamily="34" charset="0"/>
                <a:ea typeface="Verdana" panose="020B0604030504040204" pitchFamily="34" charset="0"/>
              </a:rPr>
              <a:t> and Running thence N.“ </a:t>
            </a:r>
            <a:r>
              <a:rPr lang="en-US" sz="1600" i="1" u="none" strike="noStrike" dirty="0">
                <a:solidFill>
                  <a:srgbClr val="000000"/>
                </a:solidFill>
                <a:latin typeface="Times New Roman" panose="02020603050405020304" pitchFamily="18" charset="0"/>
                <a:ea typeface="Verdana" panose="020B0604030504040204" pitchFamily="34" charset="0"/>
              </a:rPr>
              <a:t>(</a:t>
            </a:r>
            <a:r>
              <a:rPr lang="en-US" sz="1600" dirty="0">
                <a:effectLst/>
                <a:latin typeface="Times New Roman" panose="02020603050405020304" pitchFamily="18" charset="0"/>
                <a:ea typeface="Times New Roman" panose="02020603050405020304" pitchFamily="18" charset="0"/>
              </a:rPr>
              <a:t>(Frederick Co., Survey), Patent# 1084, </a:t>
            </a:r>
            <a:r>
              <a:rPr lang="en-US" sz="1600" i="1" dirty="0">
                <a:effectLst/>
                <a:latin typeface="Times New Roman" panose="02020603050405020304" pitchFamily="18" charset="0"/>
                <a:ea typeface="Times New Roman" panose="02020603050405020304" pitchFamily="18" charset="0"/>
              </a:rPr>
              <a:t>‘Dear Lane’, 10.5 acres, Peter Copeland</a:t>
            </a:r>
            <a:r>
              <a:rPr lang="en-US" sz="1600" dirty="0">
                <a:effectLst/>
                <a:latin typeface="Times New Roman" panose="02020603050405020304" pitchFamily="18" charset="0"/>
                <a:ea typeface="Times New Roman" panose="02020603050405020304" pitchFamily="18" charset="0"/>
              </a:rPr>
              <a:t>, 1773.)</a:t>
            </a:r>
            <a:br>
              <a:rPr lang="en-US" sz="1200" dirty="0">
                <a:effectLst/>
                <a:latin typeface="Verdana" panose="020B0604030504040204" pitchFamily="34" charset="0"/>
                <a:ea typeface="Verdana" panose="020B0604030504040204" pitchFamily="34" charset="0"/>
              </a:rPr>
            </a:br>
            <a:br>
              <a:rPr lang="en-US" sz="1200" dirty="0">
                <a:effectLst/>
                <a:latin typeface="Verdana" panose="020B0604030504040204" pitchFamily="34" charset="0"/>
                <a:ea typeface="Verdana" panose="020B0604030504040204" pitchFamily="34" charset="0"/>
              </a:rPr>
            </a:br>
            <a:r>
              <a:rPr lang="en-US" sz="1200" i="0" u="none" strike="noStrike" dirty="0">
                <a:solidFill>
                  <a:srgbClr val="000000"/>
                </a:solidFill>
                <a:effectLst/>
                <a:latin typeface="Verdana" panose="020B0604030504040204" pitchFamily="34" charset="0"/>
                <a:ea typeface="Verdana" panose="020B0604030504040204" pitchFamily="34" charset="0"/>
              </a:rPr>
              <a:t>the original patent to George Header says the beginning tree is a black oak about 50 perches from ‘High Run’:</a:t>
            </a:r>
            <a:endParaRPr lang="en-US" sz="1200" dirty="0">
              <a:latin typeface="Verdana" panose="020B0604030504040204" pitchFamily="34" charset="0"/>
              <a:ea typeface="Verdana" panose="020B0604030504040204" pitchFamily="34" charset="0"/>
            </a:endParaRPr>
          </a:p>
        </p:txBody>
      </p:sp>
      <p:pic>
        <p:nvPicPr>
          <p:cNvPr id="6" name="Content Placeholder 5">
            <a:extLst>
              <a:ext uri="{FF2B5EF4-FFF2-40B4-BE49-F238E27FC236}">
                <a16:creationId xmlns:a16="http://schemas.microsoft.com/office/drawing/2014/main" id="{5AC555BD-3A52-43FC-A0B6-43F95202D385}"/>
              </a:ext>
            </a:extLst>
          </p:cNvPr>
          <p:cNvPicPr>
            <a:picLocks noGrp="1" noChangeAspect="1"/>
          </p:cNvPicPr>
          <p:nvPr>
            <p:ph idx="1"/>
          </p:nvPr>
        </p:nvPicPr>
        <p:blipFill>
          <a:blip r:embed="rId2"/>
          <a:stretch>
            <a:fillRect/>
          </a:stretch>
        </p:blipFill>
        <p:spPr>
          <a:xfrm>
            <a:off x="1123284" y="3332747"/>
            <a:ext cx="9945431" cy="2585642"/>
          </a:xfrm>
        </p:spPr>
      </p:pic>
      <p:sp>
        <p:nvSpPr>
          <p:cNvPr id="4" name="TextBox 3">
            <a:extLst>
              <a:ext uri="{FF2B5EF4-FFF2-40B4-BE49-F238E27FC236}">
                <a16:creationId xmlns:a16="http://schemas.microsoft.com/office/drawing/2014/main" id="{977E1CE2-7DE9-423F-9EBC-D31B70E488D3}"/>
              </a:ext>
            </a:extLst>
          </p:cNvPr>
          <p:cNvSpPr txBox="1"/>
          <p:nvPr/>
        </p:nvSpPr>
        <p:spPr>
          <a:xfrm>
            <a:off x="2117159" y="5918389"/>
            <a:ext cx="8435323" cy="369332"/>
          </a:xfrm>
          <a:prstGeom prst="rect">
            <a:avLst/>
          </a:prstGeom>
          <a:noFill/>
        </p:spPr>
        <p:txBody>
          <a:bodyPr wrap="none" rtlCol="0">
            <a:spAutoFit/>
          </a:bodyPr>
          <a:lstStyle/>
          <a:p>
            <a:r>
              <a:rPr lang="en-US" sz="1800" dirty="0">
                <a:effectLst/>
                <a:latin typeface="Times New Roman" panose="02020603050405020304" pitchFamily="18" charset="0"/>
                <a:ea typeface="Times New Roman" panose="02020603050405020304" pitchFamily="18" charset="0"/>
              </a:rPr>
              <a:t>((Frederick Co., Survey), Patent# 4962, ‘Vine </a:t>
            </a:r>
            <a:r>
              <a:rPr lang="en-US" sz="1800" dirty="0" err="1">
                <a:effectLst/>
                <a:latin typeface="Times New Roman" panose="02020603050405020304" pitchFamily="18" charset="0"/>
                <a:ea typeface="Times New Roman" panose="02020603050405020304" pitchFamily="18" charset="0"/>
              </a:rPr>
              <a:t>Garding</a:t>
            </a:r>
            <a:r>
              <a:rPr lang="en-US" sz="1800" dirty="0">
                <a:effectLst/>
                <a:latin typeface="Times New Roman" panose="02020603050405020304" pitchFamily="18" charset="0"/>
                <a:ea typeface="Times New Roman" panose="02020603050405020304" pitchFamily="18" charset="0"/>
              </a:rPr>
              <a:t>’, 100 acres, George Header, </a:t>
            </a:r>
            <a:r>
              <a:rPr lang="en-US" sz="1800" b="1" dirty="0">
                <a:effectLst/>
                <a:latin typeface="Times New Roman" panose="02020603050405020304" pitchFamily="18" charset="0"/>
                <a:ea typeface="Times New Roman" panose="02020603050405020304" pitchFamily="18" charset="0"/>
              </a:rPr>
              <a:t>1750</a:t>
            </a:r>
            <a:r>
              <a:rPr lang="en-US" sz="1800" dirty="0">
                <a:effectLst/>
                <a:latin typeface="Times New Roman" panose="02020603050405020304" pitchFamily="18" charset="0"/>
                <a:ea typeface="Times New Roman" panose="02020603050405020304" pitchFamily="18" charset="0"/>
              </a:rPr>
              <a:t>.)</a:t>
            </a:r>
            <a:endParaRPr lang="en-US" dirty="0"/>
          </a:p>
        </p:txBody>
      </p:sp>
    </p:spTree>
    <p:extLst>
      <p:ext uri="{BB962C8B-B14F-4D97-AF65-F5344CB8AC3E}">
        <p14:creationId xmlns:p14="http://schemas.microsoft.com/office/powerpoint/2010/main" val="610188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3735F-4C1E-46D5-864D-5F7CEA773BFC}"/>
              </a:ext>
            </a:extLst>
          </p:cNvPr>
          <p:cNvSpPr>
            <a:spLocks noGrp="1"/>
          </p:cNvSpPr>
          <p:nvPr>
            <p:ph type="title"/>
          </p:nvPr>
        </p:nvSpPr>
        <p:spPr>
          <a:xfrm>
            <a:off x="455449" y="446104"/>
            <a:ext cx="9926437" cy="536027"/>
          </a:xfrm>
        </p:spPr>
        <p:txBody>
          <a:bodyPr>
            <a:normAutofit/>
          </a:bodyPr>
          <a:lstStyle/>
          <a:p>
            <a:r>
              <a:rPr lang="en-US" dirty="0"/>
              <a:t>4. </a:t>
            </a:r>
            <a:r>
              <a:rPr lang="en-US" sz="2400" b="1" i="0" dirty="0">
                <a:solidFill>
                  <a:srgbClr val="000000"/>
                </a:solidFill>
                <a:effectLst/>
                <a:latin typeface="Calibri" panose="020F0502020204030204" pitchFamily="34" charset="0"/>
              </a:rPr>
              <a:t>Resurvey on Part of the </a:t>
            </a:r>
            <a:r>
              <a:rPr lang="en-US" sz="2400" b="1" i="0" dirty="0" err="1">
                <a:solidFill>
                  <a:srgbClr val="000000"/>
                </a:solidFill>
                <a:effectLst/>
                <a:latin typeface="Calibri" panose="020F0502020204030204" pitchFamily="34" charset="0"/>
              </a:rPr>
              <a:t>Resuvey</a:t>
            </a:r>
            <a:r>
              <a:rPr lang="en-US" sz="2400" b="1" i="0" dirty="0">
                <a:solidFill>
                  <a:srgbClr val="000000"/>
                </a:solidFill>
                <a:effectLst/>
                <a:latin typeface="Calibri" panose="020F0502020204030204" pitchFamily="34" charset="0"/>
              </a:rPr>
              <a:t> on </a:t>
            </a:r>
            <a:r>
              <a:rPr lang="en-US" sz="2400" b="1" i="0" dirty="0" err="1">
                <a:solidFill>
                  <a:srgbClr val="000000"/>
                </a:solidFill>
                <a:effectLst/>
                <a:latin typeface="Calibri" panose="020F0502020204030204" pitchFamily="34" charset="0"/>
              </a:rPr>
              <a:t>Bonnett's</a:t>
            </a:r>
            <a:r>
              <a:rPr lang="en-US" sz="2400" b="1" i="0" dirty="0">
                <a:solidFill>
                  <a:srgbClr val="000000"/>
                </a:solidFill>
                <a:effectLst/>
                <a:latin typeface="Calibri" panose="020F0502020204030204" pitchFamily="34" charset="0"/>
              </a:rPr>
              <a:t> Resolution</a:t>
            </a:r>
            <a:r>
              <a:rPr lang="en-US" sz="2400" b="0" i="0" dirty="0">
                <a:solidFill>
                  <a:srgbClr val="000000"/>
                </a:solidFill>
                <a:effectLst/>
                <a:latin typeface="Calibri" panose="020F0502020204030204" pitchFamily="34" charset="0"/>
              </a:rPr>
              <a:t>  </a:t>
            </a:r>
            <a:r>
              <a:rPr lang="en-US" sz="1600" dirty="0"/>
              <a:t>(South &amp; Center)</a:t>
            </a:r>
            <a:endParaRPr lang="en-US" dirty="0"/>
          </a:p>
        </p:txBody>
      </p:sp>
      <p:sp>
        <p:nvSpPr>
          <p:cNvPr id="3" name="Content Placeholder 2">
            <a:extLst>
              <a:ext uri="{FF2B5EF4-FFF2-40B4-BE49-F238E27FC236}">
                <a16:creationId xmlns:a16="http://schemas.microsoft.com/office/drawing/2014/main" id="{A1A0BDBA-E0A2-4DC5-820C-5F6C5A815692}"/>
              </a:ext>
            </a:extLst>
          </p:cNvPr>
          <p:cNvSpPr>
            <a:spLocks noGrp="1"/>
          </p:cNvSpPr>
          <p:nvPr>
            <p:ph idx="1"/>
          </p:nvPr>
        </p:nvSpPr>
        <p:spPr/>
        <p:txBody>
          <a:bodyPr>
            <a:normAutofit/>
          </a:bodyPr>
          <a:lstStyle/>
          <a:p>
            <a:pPr algn="l" rtl="0" fontAlgn="base"/>
            <a:r>
              <a:rPr lang="en-US" sz="1800" b="0" i="0" dirty="0">
                <a:solidFill>
                  <a:srgbClr val="000000"/>
                </a:solidFill>
                <a:effectLst/>
                <a:latin typeface="Calibri" panose="020F0502020204030204" pitchFamily="34" charset="0"/>
              </a:rPr>
              <a:t>according to the Resurvey on </a:t>
            </a:r>
            <a:r>
              <a:rPr lang="en-US" sz="1800" b="0" i="0" dirty="0" err="1">
                <a:solidFill>
                  <a:srgbClr val="000000"/>
                </a:solidFill>
                <a:effectLst/>
                <a:latin typeface="Calibri" panose="020F0502020204030204" pitchFamily="34" charset="0"/>
              </a:rPr>
              <a:t>Bonnetts</a:t>
            </a:r>
            <a:r>
              <a:rPr lang="en-US" sz="1800" b="0" i="0" dirty="0">
                <a:solidFill>
                  <a:srgbClr val="000000"/>
                </a:solidFill>
                <a:effectLst/>
                <a:latin typeface="Calibri" panose="020F0502020204030204" pitchFamily="34" charset="0"/>
              </a:rPr>
              <a:t> Resolution plat dated 1802, BEFORE the resurvey for Auburn plat of 1803/1804, there is </a:t>
            </a:r>
            <a:r>
              <a:rPr lang="en-US" sz="1800" b="0" i="0" dirty="0" err="1">
                <a:solidFill>
                  <a:srgbClr val="000000"/>
                </a:solidFill>
                <a:effectLst/>
                <a:latin typeface="Calibri" panose="020F0502020204030204" pitchFamily="34" charset="0"/>
              </a:rPr>
              <a:t>metion</a:t>
            </a:r>
            <a:r>
              <a:rPr lang="en-US" sz="1800" b="0" i="0" dirty="0">
                <a:solidFill>
                  <a:srgbClr val="000000"/>
                </a:solidFill>
                <a:effectLst/>
                <a:latin typeface="Calibri" panose="020F0502020204030204" pitchFamily="34" charset="0"/>
              </a:rPr>
              <a:t> of a boundary stone being at "hunting creek", which would be Little Hunting Creek; </a:t>
            </a:r>
            <a:r>
              <a:rPr lang="en-US" sz="1800" b="0" i="1" dirty="0">
                <a:solidFill>
                  <a:srgbClr val="000000"/>
                </a:solidFill>
                <a:effectLst/>
                <a:latin typeface="Calibri" panose="020F0502020204030204" pitchFamily="34" charset="0"/>
              </a:rPr>
              <a:t>"... twenty perches to a stone No. 1 planted in hunting creek."</a:t>
            </a:r>
            <a:r>
              <a:rPr lang="en-US" sz="1400" b="0" i="0" dirty="0">
                <a:solidFill>
                  <a:srgbClr val="000000"/>
                </a:solidFill>
                <a:effectLst/>
                <a:latin typeface="Calibri" panose="020F0502020204030204" pitchFamily="34" charset="0"/>
              </a:rPr>
              <a:t> (</a:t>
            </a:r>
            <a:r>
              <a:rPr lang="en-US" sz="1400" dirty="0">
                <a:effectLst/>
                <a:latin typeface="Times New Roman" panose="02020603050405020304" pitchFamily="18" charset="0"/>
                <a:ea typeface="Times New Roman" panose="02020603050405020304" pitchFamily="18" charset="0"/>
              </a:rPr>
              <a:t>(Frederick Co., Survey), Patent# 3786, </a:t>
            </a:r>
            <a:r>
              <a:rPr lang="en-US" sz="1400" i="1" dirty="0">
                <a:effectLst/>
                <a:latin typeface="Times New Roman" panose="02020603050405020304" pitchFamily="18" charset="0"/>
                <a:ea typeface="Times New Roman" panose="02020603050405020304" pitchFamily="18" charset="0"/>
              </a:rPr>
              <a:t>‘Resurvey on Part of the Resurvey on Bonnet’s Resolution’, 199 acres, Elias Lefever</a:t>
            </a:r>
            <a:r>
              <a:rPr lang="en-US" sz="1400" dirty="0">
                <a:effectLst/>
                <a:latin typeface="Times New Roman" panose="02020603050405020304" pitchFamily="18" charset="0"/>
                <a:ea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rPr>
              <a:t>1801.)</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 Here is mentioning of ‘Wine Garden’, Bonnet family &amp; origin, Martin Wetzel, &amp; Daniel </a:t>
            </a:r>
            <a:r>
              <a:rPr lang="en-US" sz="1800" b="0" i="0" dirty="0" err="1">
                <a:solidFill>
                  <a:srgbClr val="000000"/>
                </a:solidFill>
                <a:effectLst/>
                <a:latin typeface="Calibri" panose="020F0502020204030204" pitchFamily="34" charset="0"/>
              </a:rPr>
              <a:t>Dulany</a:t>
            </a:r>
            <a:r>
              <a:rPr lang="en-US" sz="1800" b="0" i="0" dirty="0">
                <a:solidFill>
                  <a:srgbClr val="000000"/>
                </a:solidFill>
                <a:effectLst/>
                <a:latin typeface="Calibri" panose="020F0502020204030204" pitchFamily="34" charset="0"/>
              </a:rPr>
              <a:t> ...</a:t>
            </a:r>
            <a:r>
              <a:rPr lang="en-US" sz="1800" b="0" i="0" dirty="0">
                <a:solidFill>
                  <a:srgbClr val="000000"/>
                </a:solidFill>
                <a:effectLst/>
                <a:latin typeface="WordVisiCarriageReturn_MSFontService"/>
              </a:rPr>
              <a:t> </a:t>
            </a:r>
            <a:br>
              <a:rPr lang="en-US" sz="1800" b="0" i="0" dirty="0">
                <a:solidFill>
                  <a:srgbClr val="000000"/>
                </a:solidFill>
                <a:effectLst/>
                <a:latin typeface="WordVisiCarriageReturn_MSFontService"/>
              </a:rPr>
            </a:br>
            <a:r>
              <a:rPr lang="en-US" sz="1800" b="0" i="0" dirty="0">
                <a:solidFill>
                  <a:srgbClr val="000000"/>
                </a:solidFill>
                <a:effectLst/>
                <a:latin typeface="Calibri" panose="020F0502020204030204" pitchFamily="34" charset="0"/>
              </a:rPr>
              <a:t>"In 1743 Wetzel also received the patent for 'Bonnet's Resolution' which had been surveyed for Daniel </a:t>
            </a:r>
            <a:r>
              <a:rPr lang="en-US" sz="1800" b="0" i="0" dirty="0" err="1">
                <a:solidFill>
                  <a:srgbClr val="000000"/>
                </a:solidFill>
                <a:effectLst/>
                <a:latin typeface="Calibri" panose="020F0502020204030204" pitchFamily="34" charset="0"/>
              </a:rPr>
              <a:t>Dulany</a:t>
            </a:r>
            <a:r>
              <a:rPr lang="en-US" sz="1800" b="0" i="0" dirty="0">
                <a:solidFill>
                  <a:srgbClr val="000000"/>
                </a:solidFill>
                <a:effectLst/>
                <a:latin typeface="Calibri" panose="020F0502020204030204" pitchFamily="34" charset="0"/>
              </a:rPr>
              <a:t> on Nov 11, 1742.  This he had enlarged in 1742 to 400 acres and in 1753 conveyed it to Daniel </a:t>
            </a:r>
            <a:r>
              <a:rPr lang="en-US" sz="1800" b="0" i="0" dirty="0" err="1">
                <a:solidFill>
                  <a:srgbClr val="000000"/>
                </a:solidFill>
                <a:effectLst/>
                <a:latin typeface="Calibri" panose="020F0502020204030204" pitchFamily="34" charset="0"/>
              </a:rPr>
              <a:t>LeFever</a:t>
            </a:r>
            <a:r>
              <a:rPr lang="en-US" sz="1800" b="0" i="0" dirty="0">
                <a:solidFill>
                  <a:srgbClr val="000000"/>
                </a:solidFill>
                <a:effectLst/>
                <a:latin typeface="Calibri" panose="020F0502020204030204" pitchFamily="34" charset="0"/>
              </a:rPr>
              <a:t>.“ (</a:t>
            </a:r>
            <a:r>
              <a:rPr lang="en-US" sz="1800" dirty="0">
                <a:solidFill>
                  <a:srgbClr val="000000"/>
                </a:solidFill>
                <a:latin typeface="Calibri" panose="020F0502020204030204" pitchFamily="34" charset="0"/>
              </a:rPr>
              <a:t>Tracey &amp; Dern, </a:t>
            </a:r>
            <a:r>
              <a:rPr lang="en-US" sz="1800" b="0" i="0" dirty="0">
                <a:solidFill>
                  <a:srgbClr val="000000"/>
                </a:solidFill>
                <a:effectLst/>
                <a:latin typeface="Calibri" panose="020F0502020204030204" pitchFamily="34" charset="0"/>
              </a:rPr>
              <a:t>p 208-9)</a:t>
            </a:r>
            <a:r>
              <a:rPr lang="en-US" sz="1800" b="0" i="0" dirty="0">
                <a:solidFill>
                  <a:srgbClr val="000000"/>
                </a:solidFill>
                <a:effectLst/>
                <a:latin typeface="WordVisiCarriageReturn_MSFontService"/>
              </a:rPr>
              <a:t> </a:t>
            </a:r>
            <a:br>
              <a:rPr lang="en-US" sz="1800" b="0" i="0" dirty="0">
                <a:solidFill>
                  <a:srgbClr val="000000"/>
                </a:solidFill>
                <a:effectLst/>
                <a:latin typeface="WordVisiCarriageReturn_MSFontService"/>
              </a:rPr>
            </a:br>
            <a:endParaRPr lang="en-US" dirty="0"/>
          </a:p>
        </p:txBody>
      </p:sp>
      <p:sp>
        <p:nvSpPr>
          <p:cNvPr id="4" name="Text Placeholder 3">
            <a:extLst>
              <a:ext uri="{FF2B5EF4-FFF2-40B4-BE49-F238E27FC236}">
                <a16:creationId xmlns:a16="http://schemas.microsoft.com/office/drawing/2014/main" id="{526858ED-8AF6-4583-9048-5A2E5839FD6A}"/>
              </a:ext>
            </a:extLst>
          </p:cNvPr>
          <p:cNvSpPr>
            <a:spLocks noGrp="1"/>
          </p:cNvSpPr>
          <p:nvPr>
            <p:ph type="body" sz="half" idx="2"/>
          </p:nvPr>
        </p:nvSpPr>
        <p:spPr/>
        <p:txBody>
          <a:bodyPr/>
          <a:lstStyle/>
          <a:p>
            <a:endParaRPr lang="en-US" dirty="0"/>
          </a:p>
        </p:txBody>
      </p:sp>
      <p:pic>
        <p:nvPicPr>
          <p:cNvPr id="6" name="Picture 5">
            <a:extLst>
              <a:ext uri="{FF2B5EF4-FFF2-40B4-BE49-F238E27FC236}">
                <a16:creationId xmlns:a16="http://schemas.microsoft.com/office/drawing/2014/main" id="{4F2ADC64-BA57-4DB6-B654-3F2C9220CFA4}"/>
              </a:ext>
            </a:extLst>
          </p:cNvPr>
          <p:cNvPicPr>
            <a:picLocks noChangeAspect="1"/>
          </p:cNvPicPr>
          <p:nvPr/>
        </p:nvPicPr>
        <p:blipFill>
          <a:blip r:embed="rId2"/>
          <a:stretch>
            <a:fillRect/>
          </a:stretch>
        </p:blipFill>
        <p:spPr>
          <a:xfrm>
            <a:off x="1127753" y="982131"/>
            <a:ext cx="4050471" cy="5006200"/>
          </a:xfrm>
          <a:prstGeom prst="rect">
            <a:avLst/>
          </a:prstGeom>
        </p:spPr>
      </p:pic>
      <p:sp>
        <p:nvSpPr>
          <p:cNvPr id="5" name="TextBox 4">
            <a:extLst>
              <a:ext uri="{FF2B5EF4-FFF2-40B4-BE49-F238E27FC236}">
                <a16:creationId xmlns:a16="http://schemas.microsoft.com/office/drawing/2014/main" id="{5512FF3D-8BB4-4408-8E43-0934C65E8CEE}"/>
              </a:ext>
            </a:extLst>
          </p:cNvPr>
          <p:cNvSpPr txBox="1"/>
          <p:nvPr/>
        </p:nvSpPr>
        <p:spPr>
          <a:xfrm>
            <a:off x="1064694" y="5966142"/>
            <a:ext cx="8227060" cy="276999"/>
          </a:xfrm>
          <a:prstGeom prst="rect">
            <a:avLst/>
          </a:prstGeom>
          <a:noFill/>
        </p:spPr>
        <p:txBody>
          <a:bodyPr wrap="none" rtlCol="0">
            <a:spAutoFit/>
          </a:bodyPr>
          <a:lstStyle/>
          <a:p>
            <a:r>
              <a:rPr lang="en-US" sz="1200" dirty="0">
                <a:effectLst/>
                <a:latin typeface="Times New Roman" panose="02020603050405020304" pitchFamily="18" charset="0"/>
                <a:ea typeface="Times New Roman" panose="02020603050405020304" pitchFamily="18" charset="0"/>
              </a:rPr>
              <a:t>(Frederick Co., Survey), Patent# 3786, </a:t>
            </a:r>
            <a:r>
              <a:rPr lang="en-US" sz="1200" i="1" dirty="0">
                <a:effectLst/>
                <a:latin typeface="Times New Roman" panose="02020603050405020304" pitchFamily="18" charset="0"/>
                <a:ea typeface="Times New Roman" panose="02020603050405020304" pitchFamily="18" charset="0"/>
              </a:rPr>
              <a:t>‘Resurvey on Part of the Resurvey on Bonnet’s Resolution’, 199 acres, Elias Lefever</a:t>
            </a:r>
            <a:r>
              <a:rPr lang="en-US" sz="1200" dirty="0">
                <a:effectLst/>
                <a:latin typeface="Times New Roman" panose="02020603050405020304" pitchFamily="18" charset="0"/>
                <a:ea typeface="Times New Roman" panose="02020603050405020304" pitchFamily="18" charset="0"/>
              </a:rPr>
              <a:t>,, </a:t>
            </a:r>
            <a:r>
              <a:rPr lang="en-US" sz="1200" b="1" dirty="0">
                <a:effectLst/>
                <a:latin typeface="Times New Roman" panose="02020603050405020304" pitchFamily="18" charset="0"/>
                <a:ea typeface="Times New Roman" panose="02020603050405020304" pitchFamily="18" charset="0"/>
              </a:rPr>
              <a:t>1801</a:t>
            </a:r>
            <a:endParaRPr lang="en-US" sz="1200" dirty="0"/>
          </a:p>
        </p:txBody>
      </p:sp>
    </p:spTree>
    <p:extLst>
      <p:ext uri="{BB962C8B-B14F-4D97-AF65-F5344CB8AC3E}">
        <p14:creationId xmlns:p14="http://schemas.microsoft.com/office/powerpoint/2010/main" val="2689568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6A2A-EC0A-4C2F-96AF-1BB2542B6477}"/>
              </a:ext>
            </a:extLst>
          </p:cNvPr>
          <p:cNvSpPr>
            <a:spLocks noGrp="1"/>
          </p:cNvSpPr>
          <p:nvPr>
            <p:ph type="title"/>
          </p:nvPr>
        </p:nvSpPr>
        <p:spPr>
          <a:xfrm>
            <a:off x="1293811" y="853440"/>
            <a:ext cx="3718455" cy="546949"/>
          </a:xfrm>
        </p:spPr>
        <p:txBody>
          <a:bodyPr>
            <a:normAutofit/>
          </a:bodyPr>
          <a:lstStyle/>
          <a:p>
            <a:r>
              <a:rPr lang="en-US" dirty="0"/>
              <a:t>Bonnets Res … Cont.</a:t>
            </a:r>
          </a:p>
        </p:txBody>
      </p:sp>
      <p:sp>
        <p:nvSpPr>
          <p:cNvPr id="3" name="Content Placeholder 2">
            <a:extLst>
              <a:ext uri="{FF2B5EF4-FFF2-40B4-BE49-F238E27FC236}">
                <a16:creationId xmlns:a16="http://schemas.microsoft.com/office/drawing/2014/main" id="{958C14CC-4187-46C4-8DFE-3F94BC4B757F}"/>
              </a:ext>
            </a:extLst>
          </p:cNvPr>
          <p:cNvSpPr>
            <a:spLocks noGrp="1"/>
          </p:cNvSpPr>
          <p:nvPr>
            <p:ph idx="1"/>
          </p:nvPr>
        </p:nvSpPr>
        <p:spPr/>
        <p:txBody>
          <a:bodyPr>
            <a:normAutofit fontScale="92500" lnSpcReduction="10000"/>
          </a:bodyPr>
          <a:lstStyle/>
          <a:p>
            <a:pPr marL="0" indent="0">
              <a:buNone/>
            </a:pPr>
            <a:r>
              <a:rPr lang="en-US" sz="2400" b="0" i="0" dirty="0">
                <a:solidFill>
                  <a:srgbClr val="000000"/>
                </a:solidFill>
                <a:effectLst/>
                <a:latin typeface="Calibri" panose="020F0502020204030204" pitchFamily="34" charset="0"/>
              </a:rPr>
              <a:t>"</a:t>
            </a:r>
            <a:r>
              <a:rPr lang="en-US" sz="2400" b="0" i="1" dirty="0">
                <a:solidFill>
                  <a:srgbClr val="000000"/>
                </a:solidFill>
                <a:effectLst/>
                <a:latin typeface="Calibri" panose="020F0502020204030204" pitchFamily="34" charset="0"/>
              </a:rPr>
              <a:t>Jacob Bonnet</a:t>
            </a:r>
            <a:r>
              <a:rPr lang="en-US" sz="2400" b="0" i="0" dirty="0">
                <a:solidFill>
                  <a:srgbClr val="000000"/>
                </a:solidFill>
                <a:effectLst/>
                <a:latin typeface="Calibri" panose="020F0502020204030204" pitchFamily="34" charset="0"/>
              </a:rPr>
              <a:t> - so the 1733 ship's captain as well as subsequent Maryland records spelled the name first appeared in Maryland land records ten years later.  He received from Daniel </a:t>
            </a:r>
            <a:r>
              <a:rPr lang="en-US" sz="2400" b="0" i="0" dirty="0" err="1">
                <a:solidFill>
                  <a:srgbClr val="000000"/>
                </a:solidFill>
                <a:effectLst/>
                <a:latin typeface="Calibri" panose="020F0502020204030204" pitchFamily="34" charset="0"/>
              </a:rPr>
              <a:t>Dulany</a:t>
            </a:r>
            <a:r>
              <a:rPr lang="en-US" sz="2400" b="0" i="0" dirty="0">
                <a:solidFill>
                  <a:srgbClr val="000000"/>
                </a:solidFill>
                <a:effectLst/>
                <a:latin typeface="Calibri" panose="020F0502020204030204" pitchFamily="34" charset="0"/>
              </a:rPr>
              <a:t> on May 28, 1743 the cert. of survey for 'Wine Garden' which he then reassigned to Martin Wetzel.” … then in 1743, Jacob Bonnet received a patent for a tract of land recorded as ‘</a:t>
            </a:r>
            <a:r>
              <a:rPr lang="en-US" sz="2400" b="0" i="0" dirty="0" err="1">
                <a:solidFill>
                  <a:srgbClr val="000000"/>
                </a:solidFill>
                <a:effectLst/>
                <a:latin typeface="Calibri" panose="020F0502020204030204" pitchFamily="34" charset="0"/>
              </a:rPr>
              <a:t>Battleham</a:t>
            </a:r>
            <a:r>
              <a:rPr lang="en-US" sz="2400" b="0" i="0" dirty="0">
                <a:solidFill>
                  <a:srgbClr val="000000"/>
                </a:solidFill>
                <a:effectLst/>
                <a:latin typeface="Calibri" panose="020F0502020204030204" pitchFamily="34" charset="0"/>
              </a:rPr>
              <a:t>’.  … "Most of the Bonnets moved on to Rockingham County, Virginia.“ **The name </a:t>
            </a:r>
            <a:r>
              <a:rPr lang="en-US" sz="2400" b="0" i="0" dirty="0" err="1">
                <a:solidFill>
                  <a:srgbClr val="000000"/>
                </a:solidFill>
                <a:effectLst/>
                <a:latin typeface="Calibri" panose="020F0502020204030204" pitchFamily="34" charset="0"/>
              </a:rPr>
              <a:t>Jaques</a:t>
            </a:r>
            <a:r>
              <a:rPr lang="en-US" sz="2400" b="0" i="0" dirty="0">
                <a:solidFill>
                  <a:srgbClr val="000000"/>
                </a:solidFill>
                <a:effectLst/>
                <a:latin typeface="Calibri" panose="020F0502020204030204" pitchFamily="34" charset="0"/>
              </a:rPr>
              <a:t> Bonet </a:t>
            </a:r>
            <a:r>
              <a:rPr lang="en-US" dirty="0">
                <a:solidFill>
                  <a:srgbClr val="000000"/>
                </a:solidFill>
                <a:latin typeface="Calibri" panose="020F0502020204030204" pitchFamily="34" charset="0"/>
              </a:rPr>
              <a:t>… is spelling given by the 32 –year old immigrant who arrived at Philadelphia on the August 27, 1733 </a:t>
            </a:r>
            <a:r>
              <a:rPr lang="en-US" dirty="0" err="1">
                <a:solidFill>
                  <a:srgbClr val="000000"/>
                </a:solidFill>
                <a:latin typeface="Calibri" panose="020F0502020204030204" pitchFamily="34" charset="0"/>
              </a:rPr>
              <a:t>abourd</a:t>
            </a:r>
            <a:r>
              <a:rPr lang="en-US" dirty="0">
                <a:solidFill>
                  <a:srgbClr val="000000"/>
                </a:solidFill>
                <a:latin typeface="Calibri" panose="020F0502020204030204" pitchFamily="34" charset="0"/>
              </a:rPr>
              <a:t> the ship Elizabeth.”</a:t>
            </a:r>
            <a:r>
              <a:rPr lang="en-US" sz="2400" b="0" i="0" dirty="0">
                <a:solidFill>
                  <a:srgbClr val="000000"/>
                </a:solidFill>
                <a:effectLst/>
                <a:latin typeface="Calibri" panose="020F0502020204030204" pitchFamily="34" charset="0"/>
              </a:rPr>
              <a:t> </a:t>
            </a:r>
            <a:r>
              <a:rPr lang="en-US" dirty="0">
                <a:solidFill>
                  <a:srgbClr val="000000"/>
                </a:solidFill>
                <a:latin typeface="Calibri" panose="020F0502020204030204" pitchFamily="34" charset="0"/>
              </a:rPr>
              <a:t>(Tracey &amp; Dern, p214-5)  </a:t>
            </a:r>
          </a:p>
          <a:p>
            <a:pPr marL="0" indent="0">
              <a:buNone/>
            </a:pPr>
            <a:endParaRPr lang="en-US" dirty="0">
              <a:solidFill>
                <a:srgbClr val="000000"/>
              </a:solidFill>
              <a:latin typeface="Calibri" panose="020F0502020204030204" pitchFamily="34" charset="0"/>
            </a:endParaRPr>
          </a:p>
        </p:txBody>
      </p:sp>
      <p:sp>
        <p:nvSpPr>
          <p:cNvPr id="4" name="Text Placeholder 3">
            <a:extLst>
              <a:ext uri="{FF2B5EF4-FFF2-40B4-BE49-F238E27FC236}">
                <a16:creationId xmlns:a16="http://schemas.microsoft.com/office/drawing/2014/main" id="{8CEC4755-52B7-4C80-94A7-39EBD0C66B16}"/>
              </a:ext>
            </a:extLst>
          </p:cNvPr>
          <p:cNvSpPr>
            <a:spLocks noGrp="1"/>
          </p:cNvSpPr>
          <p:nvPr>
            <p:ph type="body" sz="half" idx="2"/>
          </p:nvPr>
        </p:nvSpPr>
        <p:spPr/>
        <p:txBody>
          <a:bodyPr/>
          <a:lstStyle/>
          <a:p>
            <a:endParaRPr lang="en-US" dirty="0"/>
          </a:p>
        </p:txBody>
      </p:sp>
      <p:pic>
        <p:nvPicPr>
          <p:cNvPr id="8" name="Picture 7" descr="Line chart&#10;&#10;Description automatically generated with low confidence">
            <a:extLst>
              <a:ext uri="{FF2B5EF4-FFF2-40B4-BE49-F238E27FC236}">
                <a16:creationId xmlns:a16="http://schemas.microsoft.com/office/drawing/2014/main" id="{BB038441-55CA-434B-B8CE-B80FF36DDF9C}"/>
              </a:ext>
            </a:extLst>
          </p:cNvPr>
          <p:cNvPicPr>
            <a:picLocks noChangeAspect="1"/>
          </p:cNvPicPr>
          <p:nvPr/>
        </p:nvPicPr>
        <p:blipFill rotWithShape="1">
          <a:blip r:embed="rId2">
            <a:extLst>
              <a:ext uri="{28A0092B-C50C-407E-A947-70E740481C1C}">
                <a14:useLocalDpi xmlns:a14="http://schemas.microsoft.com/office/drawing/2010/main" val="0"/>
              </a:ext>
            </a:extLst>
          </a:blip>
          <a:srcRect l="28804" t="14936" r="1605" b="637"/>
          <a:stretch/>
        </p:blipFill>
        <p:spPr>
          <a:xfrm>
            <a:off x="550500" y="1965963"/>
            <a:ext cx="4868168" cy="3503506"/>
          </a:xfrm>
          <a:prstGeom prst="rect">
            <a:avLst/>
          </a:prstGeom>
        </p:spPr>
      </p:pic>
    </p:spTree>
    <p:extLst>
      <p:ext uri="{BB962C8B-B14F-4D97-AF65-F5344CB8AC3E}">
        <p14:creationId xmlns:p14="http://schemas.microsoft.com/office/powerpoint/2010/main" val="149202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FA3C1-0D70-480B-8A95-9E8B766B8BE2}"/>
              </a:ext>
            </a:extLst>
          </p:cNvPr>
          <p:cNvSpPr>
            <a:spLocks noGrp="1"/>
          </p:cNvSpPr>
          <p:nvPr>
            <p:ph type="title"/>
          </p:nvPr>
        </p:nvSpPr>
        <p:spPr>
          <a:xfrm>
            <a:off x="1293811" y="1388534"/>
            <a:ext cx="3718455" cy="566390"/>
          </a:xfrm>
        </p:spPr>
        <p:txBody>
          <a:bodyPr/>
          <a:lstStyle/>
          <a:p>
            <a:r>
              <a:rPr lang="en-US" dirty="0"/>
              <a:t>5.  Jerusalem (South-East)</a:t>
            </a:r>
          </a:p>
        </p:txBody>
      </p:sp>
      <p:sp>
        <p:nvSpPr>
          <p:cNvPr id="3" name="Content Placeholder 2">
            <a:extLst>
              <a:ext uri="{FF2B5EF4-FFF2-40B4-BE49-F238E27FC236}">
                <a16:creationId xmlns:a16="http://schemas.microsoft.com/office/drawing/2014/main" id="{0D7062CA-5058-4542-8784-42AF40AADCFB}"/>
              </a:ext>
            </a:extLst>
          </p:cNvPr>
          <p:cNvSpPr>
            <a:spLocks noGrp="1"/>
          </p:cNvSpPr>
          <p:nvPr>
            <p:ph idx="1"/>
          </p:nvPr>
        </p:nvSpPr>
        <p:spPr/>
        <p:txBody>
          <a:bodyPr>
            <a:normAutofit lnSpcReduction="10000"/>
          </a:bodyPr>
          <a:lstStyle/>
          <a:p>
            <a:pPr algn="l" rtl="0" fontAlgn="base"/>
            <a:r>
              <a:rPr lang="en-US" sz="3200" dirty="0"/>
              <a:t>‘</a:t>
            </a:r>
            <a:r>
              <a:rPr lang="en-US" sz="2800" b="0" i="0" dirty="0">
                <a:solidFill>
                  <a:srgbClr val="000000"/>
                </a:solidFill>
                <a:effectLst/>
                <a:latin typeface="Calibri" panose="020F0502020204030204" pitchFamily="34" charset="0"/>
              </a:rPr>
              <a:t>Jerusalem</a:t>
            </a:r>
            <a:r>
              <a:rPr lang="en-US" b="0" i="0" dirty="0">
                <a:solidFill>
                  <a:srgbClr val="000000"/>
                </a:solidFill>
                <a:effectLst/>
                <a:latin typeface="Calibri" panose="020F0502020204030204" pitchFamily="34" charset="0"/>
              </a:rPr>
              <a:t>’ begins about 18 or 20 perches from North East side of Little Hunting creek AND near Bonnet’s Resolution ... </a:t>
            </a:r>
            <a:endParaRPr lang="en-US" sz="3200" b="0" i="0" dirty="0">
              <a:solidFill>
                <a:srgbClr val="000000"/>
              </a:solidFill>
              <a:effectLst/>
              <a:latin typeface="Segoe UI" panose="020B0502040204020203" pitchFamily="34" charset="0"/>
            </a:endParaRPr>
          </a:p>
          <a:p>
            <a:pPr marL="0" indent="0" algn="l" rtl="0" fontAlgn="base">
              <a:buNone/>
            </a:pPr>
            <a:r>
              <a:rPr lang="en-US" b="0" i="1" dirty="0">
                <a:solidFill>
                  <a:srgbClr val="000000"/>
                </a:solidFill>
                <a:effectLst/>
                <a:latin typeface="Calibri" panose="020F0502020204030204" pitchFamily="34" charset="0"/>
              </a:rPr>
              <a:t>"Beginning at a Bounded white oak standing near a Line of a Tract of Land Called Bonnet's Resolution on the North East side of Little Hunting Creek about eighteen or twenty perches from the said Creek ..."</a:t>
            </a:r>
            <a:r>
              <a:rPr lang="en-US" b="0" i="0" dirty="0">
                <a:solidFill>
                  <a:srgbClr val="000000"/>
                </a:solidFill>
                <a:effectLst/>
                <a:latin typeface="Calibri" panose="020F0502020204030204" pitchFamily="34" charset="0"/>
              </a:rPr>
              <a:t> </a:t>
            </a:r>
          </a:p>
          <a:p>
            <a:pPr marL="0" indent="0" algn="l" rtl="0" fontAlgn="base">
              <a:buNone/>
            </a:pPr>
            <a:r>
              <a:rPr lang="en-US" dirty="0">
                <a:solidFill>
                  <a:srgbClr val="000000"/>
                </a:solidFill>
                <a:latin typeface="Calibri" panose="020F0502020204030204" pitchFamily="34" charset="0"/>
              </a:rPr>
              <a:t>(</a:t>
            </a:r>
            <a:r>
              <a:rPr lang="en-US" sz="1800" dirty="0">
                <a:effectLst/>
                <a:latin typeface="Times New Roman" panose="02020603050405020304" pitchFamily="18" charset="0"/>
                <a:ea typeface="Times New Roman" panose="02020603050405020304" pitchFamily="18" charset="0"/>
              </a:rPr>
              <a:t>(Frederick Co., Survey), Patent# 2171, </a:t>
            </a:r>
            <a:r>
              <a:rPr lang="en-US" sz="1800" i="1" dirty="0">
                <a:effectLst/>
                <a:latin typeface="Times New Roman" panose="02020603050405020304" pitchFamily="18" charset="0"/>
                <a:ea typeface="Times New Roman" panose="02020603050405020304" pitchFamily="18" charset="0"/>
              </a:rPr>
              <a:t>‘Jerusalem’, 75 acres, Nicholas </a:t>
            </a:r>
            <a:r>
              <a:rPr lang="en-US" sz="1800" i="1" dirty="0" err="1">
                <a:effectLst/>
                <a:latin typeface="Times New Roman" panose="02020603050405020304" pitchFamily="18" charset="0"/>
                <a:ea typeface="Times New Roman" panose="02020603050405020304" pitchFamily="18" charset="0"/>
              </a:rPr>
              <a:t>Vitzel</a:t>
            </a:r>
            <a:r>
              <a:rPr lang="en-US" sz="18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1749.)</a:t>
            </a:r>
            <a:endParaRPr lang="en-US" b="0" i="0" dirty="0">
              <a:solidFill>
                <a:srgbClr val="000000"/>
              </a:solidFill>
              <a:effectLst/>
              <a:latin typeface="Calibri" panose="020F0502020204030204" pitchFamily="34" charset="0"/>
            </a:endParaRPr>
          </a:p>
          <a:p>
            <a:pPr marL="0" indent="0" algn="l" rtl="0" fontAlgn="base">
              <a:buNone/>
            </a:pPr>
            <a:r>
              <a:rPr lang="en-US" sz="1700" dirty="0">
                <a:solidFill>
                  <a:srgbClr val="000000"/>
                </a:solidFill>
                <a:latin typeface="Calibri" panose="020F0502020204030204" pitchFamily="34" charset="0"/>
              </a:rPr>
              <a:t>*Note: name spellings – ‘</a:t>
            </a:r>
            <a:r>
              <a:rPr lang="en-US" sz="1700" dirty="0" err="1">
                <a:solidFill>
                  <a:srgbClr val="000000"/>
                </a:solidFill>
                <a:latin typeface="Calibri" panose="020F0502020204030204" pitchFamily="34" charset="0"/>
              </a:rPr>
              <a:t>Vitzel</a:t>
            </a:r>
            <a:r>
              <a:rPr lang="en-US" sz="1700" dirty="0">
                <a:solidFill>
                  <a:srgbClr val="000000"/>
                </a:solidFill>
                <a:latin typeface="Calibri" panose="020F0502020204030204" pitchFamily="34" charset="0"/>
              </a:rPr>
              <a:t>’ / ‘Wetzel’, etc.*</a:t>
            </a:r>
          </a:p>
          <a:p>
            <a:pPr marL="0" indent="0" algn="l" rtl="0" fontAlgn="base">
              <a:buNone/>
            </a:pPr>
            <a:endParaRPr lang="en-US" sz="3200" b="0" i="0" dirty="0">
              <a:solidFill>
                <a:srgbClr val="000000"/>
              </a:solidFill>
              <a:effectLst/>
              <a:latin typeface="Segoe UI" panose="020B0502040204020203" pitchFamily="34" charset="0"/>
            </a:endParaRPr>
          </a:p>
          <a:p>
            <a:endParaRPr lang="en-US" dirty="0"/>
          </a:p>
        </p:txBody>
      </p:sp>
      <p:sp>
        <p:nvSpPr>
          <p:cNvPr id="4" name="Text Placeholder 3">
            <a:extLst>
              <a:ext uri="{FF2B5EF4-FFF2-40B4-BE49-F238E27FC236}">
                <a16:creationId xmlns:a16="http://schemas.microsoft.com/office/drawing/2014/main" id="{04FD775B-3525-4966-AD3E-319EEED89282}"/>
              </a:ext>
            </a:extLst>
          </p:cNvPr>
          <p:cNvSpPr>
            <a:spLocks noGrp="1"/>
          </p:cNvSpPr>
          <p:nvPr>
            <p:ph type="body" sz="half" idx="2"/>
          </p:nvPr>
        </p:nvSpPr>
        <p:spPr/>
        <p:txBody>
          <a:bodyPr/>
          <a:lstStyle/>
          <a:p>
            <a:endParaRPr lang="en-US" dirty="0"/>
          </a:p>
        </p:txBody>
      </p:sp>
      <p:pic>
        <p:nvPicPr>
          <p:cNvPr id="6" name="Picture 5" descr="A piece of paper with writing on it&#10;&#10;Description automatically generated with medium confidence">
            <a:extLst>
              <a:ext uri="{FF2B5EF4-FFF2-40B4-BE49-F238E27FC236}">
                <a16:creationId xmlns:a16="http://schemas.microsoft.com/office/drawing/2014/main" id="{27533997-E614-4819-8338-77863515E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811" y="2829280"/>
            <a:ext cx="3847102" cy="2495418"/>
          </a:xfrm>
          <a:prstGeom prst="rect">
            <a:avLst/>
          </a:prstGeom>
        </p:spPr>
      </p:pic>
    </p:spTree>
    <p:extLst>
      <p:ext uri="{BB962C8B-B14F-4D97-AF65-F5344CB8AC3E}">
        <p14:creationId xmlns:p14="http://schemas.microsoft.com/office/powerpoint/2010/main" val="949534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D64F6-2EE7-4778-B14A-4744614F9D64}"/>
              </a:ext>
            </a:extLst>
          </p:cNvPr>
          <p:cNvSpPr>
            <a:spLocks noGrp="1"/>
          </p:cNvSpPr>
          <p:nvPr>
            <p:ph type="title"/>
          </p:nvPr>
        </p:nvSpPr>
        <p:spPr>
          <a:xfrm>
            <a:off x="1293811" y="646386"/>
            <a:ext cx="3718455" cy="742145"/>
          </a:xfrm>
        </p:spPr>
        <p:txBody>
          <a:bodyPr>
            <a:normAutofit fontScale="90000"/>
          </a:bodyPr>
          <a:lstStyle/>
          <a:p>
            <a:r>
              <a:rPr lang="en-US" dirty="0"/>
              <a:t>6.  First Dividend (North &amp;/or </a:t>
            </a:r>
            <a:r>
              <a:rPr lang="en-US" dirty="0" err="1"/>
              <a:t>NorthWest</a:t>
            </a:r>
            <a:r>
              <a:rPr lang="en-US" dirty="0"/>
              <a:t>)*(?)</a:t>
            </a:r>
          </a:p>
        </p:txBody>
      </p:sp>
      <p:sp>
        <p:nvSpPr>
          <p:cNvPr id="5" name="Content Placeholder 4">
            <a:extLst>
              <a:ext uri="{FF2B5EF4-FFF2-40B4-BE49-F238E27FC236}">
                <a16:creationId xmlns:a16="http://schemas.microsoft.com/office/drawing/2014/main" id="{EB506B78-D4A9-4458-A410-E5F92EDF52B3}"/>
              </a:ext>
            </a:extLst>
          </p:cNvPr>
          <p:cNvSpPr>
            <a:spLocks noGrp="1"/>
          </p:cNvSpPr>
          <p:nvPr>
            <p:ph idx="1"/>
          </p:nvPr>
        </p:nvSpPr>
        <p:spPr/>
        <p:txBody>
          <a:bodyPr/>
          <a:lstStyle/>
          <a:p>
            <a:r>
              <a:rPr lang="en-US" dirty="0"/>
              <a:t>Some History!!!</a:t>
            </a:r>
          </a:p>
        </p:txBody>
      </p:sp>
      <p:sp>
        <p:nvSpPr>
          <p:cNvPr id="6" name="Text Placeholder 5">
            <a:extLst>
              <a:ext uri="{FF2B5EF4-FFF2-40B4-BE49-F238E27FC236}">
                <a16:creationId xmlns:a16="http://schemas.microsoft.com/office/drawing/2014/main" id="{8BB5E4A0-31FC-4428-8FC4-A29700ECA02F}"/>
              </a:ext>
            </a:extLst>
          </p:cNvPr>
          <p:cNvSpPr>
            <a:spLocks noGrp="1"/>
          </p:cNvSpPr>
          <p:nvPr>
            <p:ph type="body" sz="half" idx="2"/>
          </p:nvPr>
        </p:nvSpPr>
        <p:spPr/>
        <p:txBody>
          <a:bodyPr/>
          <a:lstStyle/>
          <a:p>
            <a:endParaRPr lang="en-US" dirty="0"/>
          </a:p>
        </p:txBody>
      </p:sp>
      <p:pic>
        <p:nvPicPr>
          <p:cNvPr id="7" name="Picture 6" descr="Diagram&#10;&#10;Description automatically generated">
            <a:extLst>
              <a:ext uri="{FF2B5EF4-FFF2-40B4-BE49-F238E27FC236}">
                <a16:creationId xmlns:a16="http://schemas.microsoft.com/office/drawing/2014/main" id="{557C8C5C-F7A7-4FDB-BF8C-F18F2B0137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097" y="1332288"/>
            <a:ext cx="4273013" cy="4935570"/>
          </a:xfrm>
          <a:prstGeom prst="rect">
            <a:avLst/>
          </a:prstGeom>
        </p:spPr>
      </p:pic>
      <p:sp>
        <p:nvSpPr>
          <p:cNvPr id="8" name="TextBox 7">
            <a:extLst>
              <a:ext uri="{FF2B5EF4-FFF2-40B4-BE49-F238E27FC236}">
                <a16:creationId xmlns:a16="http://schemas.microsoft.com/office/drawing/2014/main" id="{E32B737B-1020-4893-9ECE-739022670C94}"/>
              </a:ext>
            </a:extLst>
          </p:cNvPr>
          <p:cNvSpPr txBox="1"/>
          <p:nvPr/>
        </p:nvSpPr>
        <p:spPr>
          <a:xfrm>
            <a:off x="541011" y="6273225"/>
            <a:ext cx="4886125" cy="584775"/>
          </a:xfrm>
          <a:prstGeom prst="rect">
            <a:avLst/>
          </a:prstGeom>
          <a:noFill/>
        </p:spPr>
        <p:txBody>
          <a:bodyPr wrap="square">
            <a:spAutoFit/>
          </a:bodyPr>
          <a:lstStyle/>
          <a:p>
            <a:r>
              <a:rPr lang="en-US" sz="1600" dirty="0">
                <a:effectLst/>
                <a:latin typeface="Times New Roman" panose="02020603050405020304" pitchFamily="18" charset="0"/>
                <a:ea typeface="Times New Roman" panose="02020603050405020304" pitchFamily="18" charset="0"/>
              </a:rPr>
              <a:t>(Frederick Co., Survey), Patent# 1388, </a:t>
            </a:r>
            <a:r>
              <a:rPr lang="en-US" sz="1600" i="1" dirty="0">
                <a:effectLst/>
                <a:latin typeface="Times New Roman" panose="02020603050405020304" pitchFamily="18" charset="0"/>
                <a:ea typeface="Times New Roman" panose="02020603050405020304" pitchFamily="18" charset="0"/>
              </a:rPr>
              <a:t>‘First Dividend’, </a:t>
            </a:r>
            <a:br>
              <a:rPr lang="en-US" sz="1600" i="1" dirty="0">
                <a:effectLst/>
                <a:latin typeface="Times New Roman" panose="02020603050405020304" pitchFamily="18" charset="0"/>
                <a:ea typeface="Times New Roman" panose="02020603050405020304" pitchFamily="18" charset="0"/>
              </a:rPr>
            </a:br>
            <a:r>
              <a:rPr lang="en-US" sz="1600" i="1" dirty="0">
                <a:effectLst/>
                <a:latin typeface="Times New Roman" panose="02020603050405020304" pitchFamily="18" charset="0"/>
                <a:ea typeface="Times New Roman" panose="02020603050405020304" pitchFamily="18" charset="0"/>
              </a:rPr>
              <a:t>1034 acres, Charles Carroll Barrister</a:t>
            </a:r>
            <a:r>
              <a:rPr lang="en-US" sz="1600" dirty="0">
                <a:effectLst/>
                <a:latin typeface="Times New Roman" panose="02020603050405020304" pitchFamily="18" charset="0"/>
                <a:ea typeface="Times New Roman" panose="02020603050405020304" pitchFamily="18" charset="0"/>
              </a:rPr>
              <a:t>,, </a:t>
            </a:r>
            <a:r>
              <a:rPr lang="en-US" sz="1600" b="1" dirty="0">
                <a:effectLst/>
                <a:latin typeface="Times New Roman" panose="02020603050405020304" pitchFamily="18" charset="0"/>
                <a:ea typeface="Times New Roman" panose="02020603050405020304" pitchFamily="18" charset="0"/>
              </a:rPr>
              <a:t>1766</a:t>
            </a:r>
            <a:r>
              <a:rPr lang="en-US" sz="1600" b="1" dirty="0">
                <a:latin typeface="Times New Roman" panose="02020603050405020304" pitchFamily="18" charset="0"/>
                <a:ea typeface="Times New Roman" panose="02020603050405020304" pitchFamily="18" charset="0"/>
              </a:rPr>
              <a:t>.)</a:t>
            </a:r>
            <a:endParaRPr lang="en-US" sz="1600" dirty="0"/>
          </a:p>
        </p:txBody>
      </p:sp>
    </p:spTree>
    <p:extLst>
      <p:ext uri="{BB962C8B-B14F-4D97-AF65-F5344CB8AC3E}">
        <p14:creationId xmlns:p14="http://schemas.microsoft.com/office/powerpoint/2010/main" val="1698810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932F7-0FEA-4E2D-9A8E-921CE58D7ABB}"/>
              </a:ext>
            </a:extLst>
          </p:cNvPr>
          <p:cNvSpPr>
            <a:spLocks noGrp="1"/>
          </p:cNvSpPr>
          <p:nvPr>
            <p:ph type="title"/>
          </p:nvPr>
        </p:nvSpPr>
        <p:spPr>
          <a:xfrm>
            <a:off x="1293811" y="662152"/>
            <a:ext cx="3718455" cy="504496"/>
          </a:xfrm>
        </p:spPr>
        <p:txBody>
          <a:bodyPr/>
          <a:lstStyle/>
          <a:p>
            <a:r>
              <a:rPr lang="en-US" dirty="0"/>
              <a:t>7.  All I Can Get (SE)</a:t>
            </a:r>
          </a:p>
        </p:txBody>
      </p:sp>
      <p:sp>
        <p:nvSpPr>
          <p:cNvPr id="3" name="Content Placeholder 2">
            <a:extLst>
              <a:ext uri="{FF2B5EF4-FFF2-40B4-BE49-F238E27FC236}">
                <a16:creationId xmlns:a16="http://schemas.microsoft.com/office/drawing/2014/main" id="{4B284FC3-AB04-476B-821B-42541E46B7ED}"/>
              </a:ext>
            </a:extLst>
          </p:cNvPr>
          <p:cNvSpPr>
            <a:spLocks noGrp="1"/>
          </p:cNvSpPr>
          <p:nvPr>
            <p:ph idx="1"/>
          </p:nvPr>
        </p:nvSpPr>
        <p:spPr/>
        <p:txBody>
          <a:bodyPr/>
          <a:lstStyle/>
          <a:p>
            <a:pPr algn="l" rtl="0" fontAlgn="base"/>
            <a:r>
              <a:rPr lang="en-US" sz="1800" b="0" i="0" dirty="0">
                <a:solidFill>
                  <a:srgbClr val="000000"/>
                </a:solidFill>
                <a:effectLst/>
                <a:latin typeface="Calibri" panose="020F0502020204030204" pitchFamily="34" charset="0"/>
              </a:rPr>
              <a:t>---&gt;  </a:t>
            </a:r>
            <a:r>
              <a:rPr lang="en-US" sz="1800" b="0" i="1" dirty="0">
                <a:solidFill>
                  <a:srgbClr val="000000"/>
                </a:solidFill>
                <a:effectLst/>
                <a:latin typeface="Calibri" panose="020F0502020204030204" pitchFamily="34" charset="0"/>
              </a:rPr>
              <a:t>"This </a:t>
            </a:r>
            <a:r>
              <a:rPr lang="en-US" sz="1800" b="0" i="1" dirty="0" err="1">
                <a:solidFill>
                  <a:srgbClr val="000000"/>
                </a:solidFill>
                <a:effectLst/>
                <a:latin typeface="Calibri" panose="020F0502020204030204" pitchFamily="34" charset="0"/>
              </a:rPr>
              <a:t>platt</a:t>
            </a:r>
            <a:r>
              <a:rPr lang="en-US" sz="1800" b="0" i="1" dirty="0">
                <a:solidFill>
                  <a:srgbClr val="000000"/>
                </a:solidFill>
                <a:effectLst/>
                <a:latin typeface="Calibri" panose="020F0502020204030204" pitchFamily="34" charset="0"/>
              </a:rPr>
              <a:t> is confined all around by Copeland &amp; </a:t>
            </a:r>
            <a:r>
              <a:rPr lang="en-US" sz="1800" b="0" i="1" dirty="0" err="1">
                <a:solidFill>
                  <a:srgbClr val="000000"/>
                </a:solidFill>
                <a:effectLst/>
                <a:latin typeface="Calibri" panose="020F0502020204030204" pitchFamily="34" charset="0"/>
              </a:rPr>
              <a:t>Jeruselam</a:t>
            </a:r>
            <a:r>
              <a:rPr lang="en-US" sz="1800" b="0" i="1" dirty="0">
                <a:solidFill>
                  <a:srgbClr val="000000"/>
                </a:solidFill>
                <a:effectLst/>
                <a:latin typeface="Calibri" panose="020F0502020204030204" pitchFamily="34" charset="0"/>
              </a:rPr>
              <a:t> &lt;signed: J.M.&gt;"</a:t>
            </a:r>
            <a:r>
              <a:rPr lang="en-US" sz="1800" b="0" i="0" dirty="0">
                <a:solidFill>
                  <a:srgbClr val="000000"/>
                </a:solidFill>
                <a:effectLst/>
                <a:latin typeface="Calibri" panose="020F0502020204030204" pitchFamily="34" charset="0"/>
              </a:rPr>
              <a:t> </a:t>
            </a:r>
            <a:r>
              <a:rPr lang="en-US" sz="1600" b="0" i="0" dirty="0">
                <a:solidFill>
                  <a:srgbClr val="000000"/>
                </a:solidFill>
                <a:effectLst/>
                <a:latin typeface="Calibri" panose="020F0502020204030204" pitchFamily="34" charset="0"/>
              </a:rPr>
              <a:t>(</a:t>
            </a:r>
            <a:r>
              <a:rPr lang="en-US" sz="1600" dirty="0">
                <a:effectLst/>
                <a:latin typeface="Times New Roman" panose="02020603050405020304" pitchFamily="18" charset="0"/>
                <a:ea typeface="Times New Roman" panose="02020603050405020304" pitchFamily="18" charset="0"/>
              </a:rPr>
              <a:t>(Frederick Co., Survey), Patent# 279, </a:t>
            </a:r>
            <a:r>
              <a:rPr lang="en-US" sz="1600" i="1" dirty="0">
                <a:effectLst/>
                <a:latin typeface="Times New Roman" panose="02020603050405020304" pitchFamily="18" charset="0"/>
                <a:ea typeface="Times New Roman" panose="02020603050405020304" pitchFamily="18" charset="0"/>
              </a:rPr>
              <a:t>‘All I Can Get’, Thomas Brooke</a:t>
            </a:r>
            <a:r>
              <a:rPr lang="en-US" sz="1600" dirty="0">
                <a:effectLst/>
                <a:latin typeface="Times New Roman" panose="02020603050405020304" pitchFamily="18" charset="0"/>
                <a:ea typeface="Times New Roman" panose="02020603050405020304" pitchFamily="18" charset="0"/>
              </a:rPr>
              <a:t>, </a:t>
            </a:r>
            <a:r>
              <a:rPr lang="en-US" sz="1600" b="1" dirty="0">
                <a:effectLst/>
                <a:latin typeface="Times New Roman" panose="02020603050405020304" pitchFamily="18" charset="0"/>
                <a:ea typeface="Times New Roman" panose="02020603050405020304" pitchFamily="18" charset="0"/>
              </a:rPr>
              <a:t>1768.</a:t>
            </a:r>
            <a:r>
              <a:rPr lang="en-US" sz="1600" b="0" i="0" dirty="0">
                <a:solidFill>
                  <a:srgbClr val="000000"/>
                </a:solidFill>
                <a:effectLst/>
                <a:latin typeface="Calibri" panose="020F0502020204030204" pitchFamily="34" charset="0"/>
              </a:rPr>
              <a:t>)       </a:t>
            </a:r>
            <a:endParaRPr lang="en-US" sz="2000"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----&gt; </a:t>
            </a:r>
            <a:r>
              <a:rPr lang="en-US" sz="1800" b="0" i="1" dirty="0">
                <a:solidFill>
                  <a:srgbClr val="000000"/>
                </a:solidFill>
                <a:effectLst/>
                <a:latin typeface="Calibri" panose="020F0502020204030204" pitchFamily="34" charset="0"/>
              </a:rPr>
              <a:t>"All I Can Get ... Beginning at the Beginning line&lt;sic&gt; of Copeland granted Peter Copeland is being also the Beginning line&lt;sic&gt; of a Tract of Land called </a:t>
            </a:r>
            <a:r>
              <a:rPr lang="en-US" sz="1800" b="0" i="1" dirty="0" err="1">
                <a:solidFill>
                  <a:srgbClr val="000000"/>
                </a:solidFill>
                <a:effectLst/>
                <a:latin typeface="Calibri" panose="020F0502020204030204" pitchFamily="34" charset="0"/>
              </a:rPr>
              <a:t>Jeruselam</a:t>
            </a:r>
            <a:r>
              <a:rPr lang="en-US" sz="1800" b="0" i="1" dirty="0">
                <a:solidFill>
                  <a:srgbClr val="000000"/>
                </a:solidFill>
                <a:effectLst/>
                <a:latin typeface="Calibri" panose="020F0502020204030204" pitchFamily="34" charset="0"/>
              </a:rPr>
              <a:t> in </a:t>
            </a:r>
            <a:r>
              <a:rPr lang="en-US" sz="1800" b="0" i="1" dirty="0" err="1">
                <a:solidFill>
                  <a:srgbClr val="000000"/>
                </a:solidFill>
                <a:effectLst/>
                <a:latin typeface="Calibri" panose="020F0502020204030204" pitchFamily="34" charset="0"/>
              </a:rPr>
              <a:t>possesion</a:t>
            </a:r>
            <a:r>
              <a:rPr lang="en-US" sz="1800" b="0" i="1" dirty="0">
                <a:solidFill>
                  <a:srgbClr val="000000"/>
                </a:solidFill>
                <a:effectLst/>
                <a:latin typeface="Calibri" panose="020F0502020204030204" pitchFamily="34" charset="0"/>
              </a:rPr>
              <a:t> of Frederick Willhite..."</a:t>
            </a:r>
            <a:r>
              <a:rPr lang="en-US" sz="1800" b="0" i="0" dirty="0">
                <a:solidFill>
                  <a:srgbClr val="000000"/>
                </a:solidFill>
                <a:effectLst/>
                <a:latin typeface="Calibri" panose="020F0502020204030204" pitchFamily="34" charset="0"/>
              </a:rPr>
              <a:t> </a:t>
            </a:r>
            <a:r>
              <a:rPr lang="en-US" sz="1600" b="0" i="0" dirty="0">
                <a:solidFill>
                  <a:srgbClr val="000000"/>
                </a:solidFill>
                <a:effectLst/>
                <a:latin typeface="Calibri" panose="020F0502020204030204" pitchFamily="34" charset="0"/>
              </a:rPr>
              <a:t>(</a:t>
            </a:r>
            <a:r>
              <a:rPr lang="en-US" sz="1600" dirty="0">
                <a:effectLst/>
                <a:latin typeface="Times New Roman" panose="02020603050405020304" pitchFamily="18" charset="0"/>
                <a:ea typeface="Times New Roman" panose="02020603050405020304" pitchFamily="18" charset="0"/>
              </a:rPr>
              <a:t>(Frederick Co., Survey), Patent# 279, </a:t>
            </a:r>
            <a:r>
              <a:rPr lang="en-US" sz="1600" i="1" dirty="0">
                <a:effectLst/>
                <a:latin typeface="Times New Roman" panose="02020603050405020304" pitchFamily="18" charset="0"/>
                <a:ea typeface="Times New Roman" panose="02020603050405020304" pitchFamily="18" charset="0"/>
              </a:rPr>
              <a:t>‘All I Can Get’, Thomas Brooke</a:t>
            </a:r>
            <a:r>
              <a:rPr lang="en-US" sz="1600" dirty="0">
                <a:effectLst/>
                <a:latin typeface="Times New Roman" panose="02020603050405020304" pitchFamily="18" charset="0"/>
                <a:ea typeface="Times New Roman" panose="02020603050405020304" pitchFamily="18" charset="0"/>
              </a:rPr>
              <a:t>, </a:t>
            </a:r>
            <a:r>
              <a:rPr lang="en-US" sz="1600" b="1" dirty="0">
                <a:effectLst/>
                <a:latin typeface="Times New Roman" panose="02020603050405020304" pitchFamily="18" charset="0"/>
                <a:ea typeface="Times New Roman" panose="02020603050405020304" pitchFamily="18" charset="0"/>
              </a:rPr>
              <a:t>1768.</a:t>
            </a:r>
            <a:r>
              <a:rPr lang="en-US" sz="1600" b="0"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     </a:t>
            </a:r>
            <a:endParaRPr lang="en-US" sz="1800" b="0" i="0" dirty="0">
              <a:solidFill>
                <a:srgbClr val="000000"/>
              </a:solidFill>
              <a:effectLst/>
              <a:latin typeface="Segoe UI" panose="020B0502040204020203" pitchFamily="34" charset="0"/>
            </a:endParaRPr>
          </a:p>
          <a:p>
            <a:endParaRPr lang="en-US" dirty="0"/>
          </a:p>
        </p:txBody>
      </p:sp>
      <p:sp>
        <p:nvSpPr>
          <p:cNvPr id="4" name="Text Placeholder 3">
            <a:extLst>
              <a:ext uri="{FF2B5EF4-FFF2-40B4-BE49-F238E27FC236}">
                <a16:creationId xmlns:a16="http://schemas.microsoft.com/office/drawing/2014/main" id="{9D80A784-80BC-4930-9B85-108007052881}"/>
              </a:ext>
            </a:extLst>
          </p:cNvPr>
          <p:cNvSpPr>
            <a:spLocks noGrp="1"/>
          </p:cNvSpPr>
          <p:nvPr>
            <p:ph type="body" sz="half" idx="2"/>
          </p:nvPr>
        </p:nvSpPr>
        <p:spPr/>
        <p:txBody>
          <a:bodyPr/>
          <a:lstStyle/>
          <a:p>
            <a:endParaRPr lang="en-US" dirty="0"/>
          </a:p>
        </p:txBody>
      </p:sp>
      <p:pic>
        <p:nvPicPr>
          <p:cNvPr id="6" name="Picture 5" descr="A close-up of a piece of paper with writing on it&#10;&#10;Description automatically generated with medium confidence">
            <a:extLst>
              <a:ext uri="{FF2B5EF4-FFF2-40B4-BE49-F238E27FC236}">
                <a16:creationId xmlns:a16="http://schemas.microsoft.com/office/drawing/2014/main" id="{C6CC2FE1-CACB-486F-818C-4FD4A271A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53" y="1831309"/>
            <a:ext cx="4956570" cy="3812746"/>
          </a:xfrm>
          <a:prstGeom prst="rect">
            <a:avLst/>
          </a:prstGeom>
        </p:spPr>
      </p:pic>
    </p:spTree>
    <p:extLst>
      <p:ext uri="{BB962C8B-B14F-4D97-AF65-F5344CB8AC3E}">
        <p14:creationId xmlns:p14="http://schemas.microsoft.com/office/powerpoint/2010/main" val="920022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80F4-9267-421D-AFBF-03974488B0BE}"/>
              </a:ext>
            </a:extLst>
          </p:cNvPr>
          <p:cNvSpPr>
            <a:spLocks noGrp="1"/>
          </p:cNvSpPr>
          <p:nvPr>
            <p:ph type="title"/>
          </p:nvPr>
        </p:nvSpPr>
        <p:spPr/>
        <p:txBody>
          <a:bodyPr/>
          <a:lstStyle/>
          <a:p>
            <a:r>
              <a:rPr lang="en-US" b="1" dirty="0">
                <a:solidFill>
                  <a:srgbClr val="000000"/>
                </a:solidFill>
                <a:latin typeface="Calibri" panose="020F0502020204030204" pitchFamily="34" charset="0"/>
              </a:rPr>
              <a:t>8</a:t>
            </a:r>
            <a:r>
              <a:rPr lang="en-US" sz="2400" b="1" i="0" dirty="0">
                <a:solidFill>
                  <a:srgbClr val="000000"/>
                </a:solidFill>
                <a:effectLst/>
                <a:latin typeface="Calibri" panose="020F0502020204030204" pitchFamily="34" charset="0"/>
              </a:rPr>
              <a:t>.  Stoney Bottom</a:t>
            </a:r>
            <a:r>
              <a:rPr lang="en-US" sz="2400" b="0" i="0" dirty="0">
                <a:solidFill>
                  <a:srgbClr val="000000"/>
                </a:solidFill>
                <a:effectLst/>
                <a:latin typeface="Calibri" panose="020F0502020204030204" pitchFamily="34" charset="0"/>
              </a:rPr>
              <a:t>  (center)</a:t>
            </a:r>
            <a:br>
              <a:rPr lang="en-US" b="0" i="0" dirty="0">
                <a:solidFill>
                  <a:srgbClr val="000000"/>
                </a:solidFill>
                <a:effectLst/>
                <a:latin typeface="Segoe UI" panose="020B0502040204020203" pitchFamily="34" charset="0"/>
              </a:rPr>
            </a:br>
            <a:endParaRPr lang="en-US" dirty="0"/>
          </a:p>
        </p:txBody>
      </p:sp>
      <p:sp>
        <p:nvSpPr>
          <p:cNvPr id="5" name="Content Placeholder 4">
            <a:extLst>
              <a:ext uri="{FF2B5EF4-FFF2-40B4-BE49-F238E27FC236}">
                <a16:creationId xmlns:a16="http://schemas.microsoft.com/office/drawing/2014/main" id="{E5DA1348-0731-4E6B-84A0-D2AA1AF24453}"/>
              </a:ext>
            </a:extLst>
          </p:cNvPr>
          <p:cNvSpPr>
            <a:spLocks noGrp="1"/>
          </p:cNvSpPr>
          <p:nvPr>
            <p:ph idx="1"/>
          </p:nvPr>
        </p:nvSpPr>
        <p:spPr>
          <a:xfrm>
            <a:off x="5418668" y="982131"/>
            <a:ext cx="6316132" cy="4893735"/>
          </a:xfrm>
        </p:spPr>
        <p:txBody>
          <a:bodyPr/>
          <a:lstStyle/>
          <a:p>
            <a:pPr algn="l" rtl="0" fontAlgn="base"/>
            <a:r>
              <a:rPr lang="en-US" sz="2400" b="0" i="1" dirty="0">
                <a:solidFill>
                  <a:srgbClr val="000000"/>
                </a:solidFill>
                <a:effectLst/>
                <a:latin typeface="Calibri" panose="020F0502020204030204" pitchFamily="34" charset="0"/>
              </a:rPr>
              <a:t>"Beginning at a large bounded white oak standing in a large swamp on the Easterly side of Little Hunting Creek running thence South...“</a:t>
            </a:r>
            <a:br>
              <a:rPr lang="en-US" sz="2400" b="0" i="1" dirty="0">
                <a:solidFill>
                  <a:srgbClr val="000000"/>
                </a:solidFill>
                <a:effectLst/>
                <a:latin typeface="Calibri" panose="020F0502020204030204" pitchFamily="34" charset="0"/>
              </a:rPr>
            </a:br>
            <a:r>
              <a:rPr lang="en-US" sz="1600" dirty="0">
                <a:effectLst/>
                <a:latin typeface="Times New Roman" panose="02020603050405020304" pitchFamily="18" charset="0"/>
                <a:ea typeface="Times New Roman" panose="02020603050405020304" pitchFamily="18" charset="0"/>
              </a:rPr>
              <a:t>((Frederick Co., Survey), Patent# 4559, </a:t>
            </a:r>
            <a:r>
              <a:rPr lang="en-US" sz="1600" i="1" dirty="0">
                <a:effectLst/>
                <a:latin typeface="Times New Roman" panose="02020603050405020304" pitchFamily="18" charset="0"/>
                <a:ea typeface="Times New Roman" panose="02020603050405020304" pitchFamily="18" charset="0"/>
              </a:rPr>
              <a:t>‘Stoney Bottom’, 30 acres, Peter Copeland</a:t>
            </a:r>
            <a:r>
              <a:rPr lang="en-US" sz="1600" dirty="0">
                <a:effectLst/>
                <a:latin typeface="Times New Roman" panose="02020603050405020304" pitchFamily="18" charset="0"/>
                <a:ea typeface="Times New Roman" panose="02020603050405020304" pitchFamily="18" charset="0"/>
              </a:rPr>
              <a:t>, </a:t>
            </a:r>
            <a:r>
              <a:rPr lang="en-US" sz="1600" b="1" dirty="0">
                <a:effectLst/>
                <a:latin typeface="Times New Roman" panose="02020603050405020304" pitchFamily="18" charset="0"/>
                <a:ea typeface="Times New Roman" panose="02020603050405020304" pitchFamily="18" charset="0"/>
              </a:rPr>
              <a:t>1760.)</a:t>
            </a:r>
            <a:endParaRPr lang="en-US" b="0" i="0" dirty="0">
              <a:solidFill>
                <a:srgbClr val="000000"/>
              </a:solidFill>
              <a:effectLst/>
              <a:latin typeface="Segoe UI" panose="020B0502040204020203" pitchFamily="34" charset="0"/>
            </a:endParaRPr>
          </a:p>
        </p:txBody>
      </p:sp>
      <p:sp>
        <p:nvSpPr>
          <p:cNvPr id="4" name="Text Placeholder 3">
            <a:extLst>
              <a:ext uri="{FF2B5EF4-FFF2-40B4-BE49-F238E27FC236}">
                <a16:creationId xmlns:a16="http://schemas.microsoft.com/office/drawing/2014/main" id="{3B1DE5CB-F12B-4A21-BEE1-9AE384D9D281}"/>
              </a:ext>
            </a:extLst>
          </p:cNvPr>
          <p:cNvSpPr>
            <a:spLocks noGrp="1"/>
          </p:cNvSpPr>
          <p:nvPr>
            <p:ph type="body" sz="half" idx="2"/>
          </p:nvPr>
        </p:nvSpPr>
        <p:spPr/>
        <p:txBody>
          <a:bodyPr/>
          <a:lstStyle/>
          <a:p>
            <a:endParaRPr lang="en-US" dirty="0"/>
          </a:p>
        </p:txBody>
      </p:sp>
      <p:pic>
        <p:nvPicPr>
          <p:cNvPr id="6" name="Picture 5">
            <a:extLst>
              <a:ext uri="{FF2B5EF4-FFF2-40B4-BE49-F238E27FC236}">
                <a16:creationId xmlns:a16="http://schemas.microsoft.com/office/drawing/2014/main" id="{8ED90887-8C78-4697-AE74-9FE186EC14D6}"/>
              </a:ext>
            </a:extLst>
          </p:cNvPr>
          <p:cNvPicPr>
            <a:picLocks noChangeAspect="1"/>
          </p:cNvPicPr>
          <p:nvPr/>
        </p:nvPicPr>
        <p:blipFill>
          <a:blip r:embed="rId2"/>
          <a:stretch>
            <a:fillRect/>
          </a:stretch>
        </p:blipFill>
        <p:spPr>
          <a:xfrm>
            <a:off x="578998" y="2901479"/>
            <a:ext cx="4839670" cy="2567987"/>
          </a:xfrm>
          <a:prstGeom prst="rect">
            <a:avLst/>
          </a:prstGeom>
        </p:spPr>
      </p:pic>
    </p:spTree>
    <p:extLst>
      <p:ext uri="{BB962C8B-B14F-4D97-AF65-F5344CB8AC3E}">
        <p14:creationId xmlns:p14="http://schemas.microsoft.com/office/powerpoint/2010/main" val="4415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AB948-D9B3-463C-899A-CE675D2D1185}"/>
              </a:ext>
            </a:extLst>
          </p:cNvPr>
          <p:cNvSpPr>
            <a:spLocks noGrp="1"/>
          </p:cNvSpPr>
          <p:nvPr>
            <p:ph type="title"/>
          </p:nvPr>
        </p:nvSpPr>
        <p:spPr>
          <a:xfrm>
            <a:off x="1293811" y="1388534"/>
            <a:ext cx="3718455" cy="470746"/>
          </a:xfrm>
        </p:spPr>
        <p:txBody>
          <a:bodyPr/>
          <a:lstStyle/>
          <a:p>
            <a:r>
              <a:rPr lang="en-US" dirty="0"/>
              <a:t>9.  Copeland (se – center)</a:t>
            </a:r>
          </a:p>
        </p:txBody>
      </p:sp>
      <p:pic>
        <p:nvPicPr>
          <p:cNvPr id="6" name="Content Placeholder 5" descr="Text, letter&#10;&#10;Description automatically generated">
            <a:extLst>
              <a:ext uri="{FF2B5EF4-FFF2-40B4-BE49-F238E27FC236}">
                <a16:creationId xmlns:a16="http://schemas.microsoft.com/office/drawing/2014/main" id="{51E27BD4-0EB5-46CF-93F1-F1467C50526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48" t="57476" r="29761" b="13244"/>
          <a:stretch/>
        </p:blipFill>
        <p:spPr>
          <a:xfrm>
            <a:off x="935131" y="2573866"/>
            <a:ext cx="4435813" cy="2895600"/>
          </a:xfrm>
        </p:spPr>
      </p:pic>
      <p:sp>
        <p:nvSpPr>
          <p:cNvPr id="3" name="TextBox 2">
            <a:extLst>
              <a:ext uri="{FF2B5EF4-FFF2-40B4-BE49-F238E27FC236}">
                <a16:creationId xmlns:a16="http://schemas.microsoft.com/office/drawing/2014/main" id="{13328029-09F5-4684-A5E1-B3532617E7BE}"/>
              </a:ext>
            </a:extLst>
          </p:cNvPr>
          <p:cNvSpPr txBox="1"/>
          <p:nvPr/>
        </p:nvSpPr>
        <p:spPr>
          <a:xfrm>
            <a:off x="935131" y="5537721"/>
            <a:ext cx="5409149" cy="646331"/>
          </a:xfrm>
          <a:prstGeom prst="rect">
            <a:avLst/>
          </a:prstGeom>
          <a:noFill/>
        </p:spPr>
        <p:txBody>
          <a:bodyPr wrap="square" rtlCol="0">
            <a:spAutoFit/>
          </a:bodyPr>
          <a:lstStyle/>
          <a:p>
            <a:r>
              <a:rPr lang="en-US" sz="1800" dirty="0">
                <a:effectLst/>
                <a:latin typeface="Times New Roman" panose="02020603050405020304" pitchFamily="18" charset="0"/>
                <a:ea typeface="Times New Roman" panose="02020603050405020304" pitchFamily="18" charset="0"/>
              </a:rPr>
              <a:t>((Frederick Co., Survey), Patent# 980, </a:t>
            </a:r>
            <a:r>
              <a:rPr lang="en-US" sz="1800" i="1" dirty="0">
                <a:effectLst/>
                <a:latin typeface="Times New Roman" panose="02020603050405020304" pitchFamily="18" charset="0"/>
                <a:ea typeface="Times New Roman" panose="02020603050405020304" pitchFamily="18" charset="0"/>
              </a:rPr>
              <a:t>‘Copeland’, </a:t>
            </a:r>
            <a:br>
              <a:rPr lang="en-US" sz="1800" i="1" dirty="0">
                <a:effectLst/>
                <a:latin typeface="Times New Roman" panose="02020603050405020304" pitchFamily="18" charset="0"/>
                <a:ea typeface="Times New Roman" panose="02020603050405020304" pitchFamily="18" charset="0"/>
              </a:rPr>
            </a:br>
            <a:r>
              <a:rPr lang="en-US" sz="1800" i="1" dirty="0">
                <a:effectLst/>
                <a:latin typeface="Times New Roman" panose="02020603050405020304" pitchFamily="18" charset="0"/>
                <a:ea typeface="Times New Roman" panose="02020603050405020304" pitchFamily="18" charset="0"/>
              </a:rPr>
              <a:t>200 acres, Peter Copeland</a:t>
            </a:r>
            <a:r>
              <a:rPr lang="en-US" sz="1800" dirty="0">
                <a:effectLst/>
                <a:latin typeface="Times New Roman" panose="02020603050405020304" pitchFamily="18" charset="0"/>
                <a:ea typeface="Times New Roman" panose="02020603050405020304" pitchFamily="18" charset="0"/>
              </a:rPr>
              <a:t>, September 6th, </a:t>
            </a:r>
            <a:r>
              <a:rPr lang="en-US" sz="1800" b="1" dirty="0">
                <a:effectLst/>
                <a:latin typeface="Times New Roman" panose="02020603050405020304" pitchFamily="18" charset="0"/>
                <a:ea typeface="Times New Roman" panose="02020603050405020304" pitchFamily="18" charset="0"/>
              </a:rPr>
              <a:t>1760</a:t>
            </a:r>
            <a:r>
              <a:rPr lang="en-US" dirty="0">
                <a:latin typeface="Times New Roman" panose="02020603050405020304" pitchFamily="18" charset="0"/>
                <a:ea typeface="Times New Roman" panose="02020603050405020304" pitchFamily="18" charset="0"/>
              </a:rPr>
              <a:t>.)</a:t>
            </a:r>
            <a:endParaRPr lang="en-US"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07967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FD15-2271-407F-AF6E-1718833D1730}"/>
              </a:ext>
            </a:extLst>
          </p:cNvPr>
          <p:cNvSpPr>
            <a:spLocks noGrp="1"/>
          </p:cNvSpPr>
          <p:nvPr>
            <p:ph type="title"/>
          </p:nvPr>
        </p:nvSpPr>
        <p:spPr/>
        <p:txBody>
          <a:bodyPr/>
          <a:lstStyle/>
          <a:p>
            <a:r>
              <a:rPr lang="en-US" dirty="0"/>
              <a:t>10.  Dear Lane  (center &amp; east)*(?)</a:t>
            </a:r>
          </a:p>
        </p:txBody>
      </p:sp>
      <p:sp>
        <p:nvSpPr>
          <p:cNvPr id="5" name="Content Placeholder 4">
            <a:extLst>
              <a:ext uri="{FF2B5EF4-FFF2-40B4-BE49-F238E27FC236}">
                <a16:creationId xmlns:a16="http://schemas.microsoft.com/office/drawing/2014/main" id="{F1595395-EC89-4CCB-A7C8-BAB496C8BEFC}"/>
              </a:ext>
            </a:extLst>
          </p:cNvPr>
          <p:cNvSpPr>
            <a:spLocks noGrp="1"/>
          </p:cNvSpPr>
          <p:nvPr>
            <p:ph idx="1"/>
          </p:nvPr>
        </p:nvSpPr>
        <p:spPr>
          <a:xfrm>
            <a:off x="5418668" y="982131"/>
            <a:ext cx="6121295" cy="4893735"/>
          </a:xfrm>
        </p:spPr>
        <p:txBody>
          <a:bodyPr/>
          <a:lstStyle/>
          <a:p>
            <a:pPr algn="l" rtl="0" fontAlgn="base"/>
            <a:r>
              <a:rPr lang="en-US" sz="2400" b="0" i="0" dirty="0">
                <a:solidFill>
                  <a:srgbClr val="000000"/>
                </a:solidFill>
                <a:effectLst/>
                <a:latin typeface="Calibri" panose="020F0502020204030204" pitchFamily="34" charset="0"/>
              </a:rPr>
              <a:t>Dear Lane patent obtained from Peter Copeland &amp;  "Beginning at a bounded white Oak, the Beginning Tree of Wine Garden granted Martin </a:t>
            </a:r>
            <a:r>
              <a:rPr lang="en-US" sz="2400" b="0" i="0" dirty="0" err="1">
                <a:solidFill>
                  <a:srgbClr val="000000"/>
                </a:solidFill>
                <a:effectLst/>
                <a:latin typeface="Calibri" panose="020F0502020204030204" pitchFamily="34" charset="0"/>
              </a:rPr>
              <a:t>Wetsell</a:t>
            </a:r>
            <a:r>
              <a:rPr lang="en-US" sz="2400" b="0" i="0" dirty="0">
                <a:solidFill>
                  <a:srgbClr val="000000"/>
                </a:solidFill>
                <a:effectLst/>
                <a:latin typeface="Calibri" panose="020F0502020204030204" pitchFamily="34" charset="0"/>
              </a:rPr>
              <a:t> and Running thence N</a:t>
            </a:r>
            <a:r>
              <a:rPr lang="en-US" sz="1800" b="0" i="0" dirty="0">
                <a:solidFill>
                  <a:srgbClr val="000000"/>
                </a:solidFill>
                <a:effectLst/>
                <a:latin typeface="Calibri" panose="020F0502020204030204" pitchFamily="34" charset="0"/>
              </a:rPr>
              <a:t>."  </a:t>
            </a:r>
            <a:r>
              <a:rPr lang="en-US" sz="1800" i="1" u="none" strike="noStrike" dirty="0">
                <a:solidFill>
                  <a:srgbClr val="000000"/>
                </a:solidFill>
                <a:latin typeface="Times New Roman" panose="02020603050405020304" pitchFamily="18" charset="0"/>
                <a:ea typeface="Verdana" panose="020B0604030504040204" pitchFamily="34" charset="0"/>
              </a:rPr>
              <a:t>(</a:t>
            </a:r>
            <a:r>
              <a:rPr lang="en-US" sz="1800" dirty="0">
                <a:effectLst/>
                <a:latin typeface="Times New Roman" panose="02020603050405020304" pitchFamily="18" charset="0"/>
                <a:ea typeface="Times New Roman" panose="02020603050405020304" pitchFamily="18" charset="0"/>
              </a:rPr>
              <a:t>(Frederick Co., Survey), Patent# 1084, </a:t>
            </a:r>
            <a:r>
              <a:rPr lang="en-US" sz="1800" i="1" dirty="0">
                <a:effectLst/>
                <a:latin typeface="Times New Roman" panose="02020603050405020304" pitchFamily="18" charset="0"/>
                <a:ea typeface="Times New Roman" panose="02020603050405020304" pitchFamily="18" charset="0"/>
              </a:rPr>
              <a:t>‘Dear Lane’, 10.5 acres, Peter Copeland</a:t>
            </a:r>
            <a:r>
              <a:rPr lang="en-US" sz="1800" dirty="0">
                <a:effectLst/>
                <a:latin typeface="Times New Roman" panose="02020603050405020304" pitchFamily="18" charset="0"/>
                <a:ea typeface="Times New Roman" panose="02020603050405020304" pitchFamily="18" charset="0"/>
              </a:rPr>
              <a:t>, 1773.)</a:t>
            </a:r>
            <a:endParaRPr lang="en-US" dirty="0"/>
          </a:p>
        </p:txBody>
      </p:sp>
      <p:sp>
        <p:nvSpPr>
          <p:cNvPr id="4" name="Text Placeholder 3">
            <a:extLst>
              <a:ext uri="{FF2B5EF4-FFF2-40B4-BE49-F238E27FC236}">
                <a16:creationId xmlns:a16="http://schemas.microsoft.com/office/drawing/2014/main" id="{0079D8C4-DF54-4ADA-8928-852734F8E200}"/>
              </a:ext>
            </a:extLst>
          </p:cNvPr>
          <p:cNvSpPr>
            <a:spLocks noGrp="1"/>
          </p:cNvSpPr>
          <p:nvPr>
            <p:ph type="body" sz="half" idx="2"/>
          </p:nvPr>
        </p:nvSpPr>
        <p:spPr/>
        <p:txBody>
          <a:bodyPr>
            <a:normAutofit/>
          </a:bodyPr>
          <a:lstStyle/>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endParaRPr lang="en-US" dirty="0"/>
          </a:p>
        </p:txBody>
      </p:sp>
      <p:pic>
        <p:nvPicPr>
          <p:cNvPr id="6" name="Picture 5" descr="Text, letter&#10;&#10;Description automatically generated">
            <a:extLst>
              <a:ext uri="{FF2B5EF4-FFF2-40B4-BE49-F238E27FC236}">
                <a16:creationId xmlns:a16="http://schemas.microsoft.com/office/drawing/2014/main" id="{C824E39E-577E-4139-8302-AA3D9D401D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11" t="76099" r="40103"/>
          <a:stretch/>
        </p:blipFill>
        <p:spPr>
          <a:xfrm>
            <a:off x="652037" y="3007363"/>
            <a:ext cx="4766631" cy="2002646"/>
          </a:xfrm>
          <a:prstGeom prst="rect">
            <a:avLst/>
          </a:prstGeom>
        </p:spPr>
      </p:pic>
    </p:spTree>
    <p:extLst>
      <p:ext uri="{BB962C8B-B14F-4D97-AF65-F5344CB8AC3E}">
        <p14:creationId xmlns:p14="http://schemas.microsoft.com/office/powerpoint/2010/main" val="384499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B8AE1-DE60-4363-81D0-B871CF240D0A}"/>
              </a:ext>
            </a:extLst>
          </p:cNvPr>
          <p:cNvSpPr>
            <a:spLocks noGrp="1"/>
          </p:cNvSpPr>
          <p:nvPr>
            <p:ph type="title"/>
          </p:nvPr>
        </p:nvSpPr>
        <p:spPr/>
        <p:txBody>
          <a:bodyPr/>
          <a:lstStyle/>
          <a:p>
            <a:r>
              <a:rPr lang="en-US" dirty="0"/>
              <a:t>11.  A Cold Friday in April (North)*(?)</a:t>
            </a:r>
          </a:p>
        </p:txBody>
      </p:sp>
      <p:pic>
        <p:nvPicPr>
          <p:cNvPr id="4" name="Content Placeholder 3" descr="Text, letter&#10;&#10;Description automatically generated">
            <a:extLst>
              <a:ext uri="{FF2B5EF4-FFF2-40B4-BE49-F238E27FC236}">
                <a16:creationId xmlns:a16="http://schemas.microsoft.com/office/drawing/2014/main" id="{C8D51EA2-0A5C-4C56-9E58-191F059EFEE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0162" t="68689" r="17045" b="18550"/>
          <a:stretch/>
        </p:blipFill>
        <p:spPr>
          <a:xfrm>
            <a:off x="1645920" y="3031064"/>
            <a:ext cx="3401695" cy="2287695"/>
          </a:xfrm>
        </p:spPr>
      </p:pic>
      <p:sp>
        <p:nvSpPr>
          <p:cNvPr id="6" name="Text Placeholder 5">
            <a:extLst>
              <a:ext uri="{FF2B5EF4-FFF2-40B4-BE49-F238E27FC236}">
                <a16:creationId xmlns:a16="http://schemas.microsoft.com/office/drawing/2014/main" id="{806F4E8E-436D-4A8B-9F91-891CE2BFD275}"/>
              </a:ext>
            </a:extLst>
          </p:cNvPr>
          <p:cNvSpPr>
            <a:spLocks noGrp="1"/>
          </p:cNvSpPr>
          <p:nvPr>
            <p:ph type="body" sz="half" idx="2"/>
          </p:nvPr>
        </p:nvSpPr>
        <p:spPr/>
        <p:txBody>
          <a:bodyPr/>
          <a:lstStyle/>
          <a:p>
            <a:endParaRPr lang="en-US" dirty="0"/>
          </a:p>
        </p:txBody>
      </p:sp>
      <p:sp>
        <p:nvSpPr>
          <p:cNvPr id="3" name="TextBox 2">
            <a:extLst>
              <a:ext uri="{FF2B5EF4-FFF2-40B4-BE49-F238E27FC236}">
                <a16:creationId xmlns:a16="http://schemas.microsoft.com/office/drawing/2014/main" id="{9449D2AB-2239-434E-8918-38E79FEF93DF}"/>
              </a:ext>
            </a:extLst>
          </p:cNvPr>
          <p:cNvSpPr txBox="1"/>
          <p:nvPr/>
        </p:nvSpPr>
        <p:spPr>
          <a:xfrm>
            <a:off x="910734" y="5589689"/>
            <a:ext cx="5764386" cy="646331"/>
          </a:xfrm>
          <a:prstGeom prst="rect">
            <a:avLst/>
          </a:prstGeom>
          <a:noFill/>
        </p:spPr>
        <p:txBody>
          <a:bodyPr wrap="square" rtlCol="0">
            <a:spAutoFit/>
          </a:bodyPr>
          <a:lstStyle/>
          <a:p>
            <a:r>
              <a:rPr lang="en-US" sz="1800" dirty="0">
                <a:effectLst/>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Frederick Co., Survey), Patent# 888, </a:t>
            </a:r>
            <a:r>
              <a:rPr lang="en-US" sz="1800" i="1" dirty="0">
                <a:effectLst/>
                <a:latin typeface="Times New Roman" panose="02020603050405020304" pitchFamily="18" charset="0"/>
                <a:ea typeface="Times New Roman" panose="02020603050405020304" pitchFamily="18" charset="0"/>
              </a:rPr>
              <a:t>‘A Cold Friday In April’, 28 acres, Baker Johnson</a:t>
            </a:r>
            <a:r>
              <a:rPr lang="en-US" sz="1800" dirty="0">
                <a:effectLst/>
                <a:latin typeface="Times New Roman" panose="02020603050405020304" pitchFamily="18" charset="0"/>
                <a:ea typeface="Times New Roman" panose="02020603050405020304" pitchFamily="18" charset="0"/>
              </a:rPr>
              <a:t>, Mar 26, </a:t>
            </a:r>
            <a:r>
              <a:rPr lang="en-US" sz="1800" b="1" dirty="0">
                <a:effectLst/>
                <a:latin typeface="Times New Roman" panose="02020603050405020304" pitchFamily="18" charset="0"/>
                <a:ea typeface="Times New Roman" panose="02020603050405020304" pitchFamily="18" charset="0"/>
              </a:rPr>
              <a:t>1795</a:t>
            </a:r>
            <a:r>
              <a:rPr lang="en-US" sz="1800" dirty="0">
                <a:effectLst/>
                <a:latin typeface="Times New Roman" panose="02020603050405020304" pitchFamily="18" charset="0"/>
                <a:ea typeface="Times New Roman" panose="02020603050405020304" pitchFamily="18" charset="0"/>
              </a:rPr>
              <a:t>.)</a:t>
            </a:r>
            <a:endParaRPr lang="en-US" dirty="0"/>
          </a:p>
        </p:txBody>
      </p:sp>
    </p:spTree>
    <p:extLst>
      <p:ext uri="{BB962C8B-B14F-4D97-AF65-F5344CB8AC3E}">
        <p14:creationId xmlns:p14="http://schemas.microsoft.com/office/powerpoint/2010/main" val="4261045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85FA-B2DD-463D-BE36-52284B61242E}"/>
              </a:ext>
            </a:extLst>
          </p:cNvPr>
          <p:cNvSpPr>
            <a:spLocks noGrp="1"/>
          </p:cNvSpPr>
          <p:nvPr>
            <p:ph type="title"/>
          </p:nvPr>
        </p:nvSpPr>
        <p:spPr>
          <a:xfrm>
            <a:off x="1293811" y="740979"/>
            <a:ext cx="3718455" cy="776925"/>
          </a:xfrm>
        </p:spPr>
        <p:txBody>
          <a:bodyPr>
            <a:normAutofit/>
          </a:bodyPr>
          <a:lstStyle/>
          <a:p>
            <a:r>
              <a:rPr lang="en-US" dirty="0"/>
              <a:t>12.  Self </a:t>
            </a:r>
            <a:r>
              <a:rPr lang="en-US" dirty="0" err="1"/>
              <a:t>Defence</a:t>
            </a:r>
            <a:endParaRPr lang="en-US" dirty="0"/>
          </a:p>
        </p:txBody>
      </p:sp>
      <p:pic>
        <p:nvPicPr>
          <p:cNvPr id="6" name="Content Placeholder 5" descr="A picture containing text, outdoor, old&#10;&#10;Description automatically generated">
            <a:extLst>
              <a:ext uri="{FF2B5EF4-FFF2-40B4-BE49-F238E27FC236}">
                <a16:creationId xmlns:a16="http://schemas.microsoft.com/office/drawing/2014/main" id="{CA4059E4-477A-4F87-92AC-C61C088A3DA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16351" y="1642451"/>
            <a:ext cx="4846320" cy="3822192"/>
          </a:xfrm>
        </p:spPr>
      </p:pic>
      <p:sp>
        <p:nvSpPr>
          <p:cNvPr id="3" name="TextBox 2">
            <a:extLst>
              <a:ext uri="{FF2B5EF4-FFF2-40B4-BE49-F238E27FC236}">
                <a16:creationId xmlns:a16="http://schemas.microsoft.com/office/drawing/2014/main" id="{74DB66BC-83CE-4681-AB6D-9D4E9C5B329B}"/>
              </a:ext>
            </a:extLst>
          </p:cNvPr>
          <p:cNvSpPr txBox="1"/>
          <p:nvPr/>
        </p:nvSpPr>
        <p:spPr>
          <a:xfrm>
            <a:off x="797211" y="5603885"/>
            <a:ext cx="5862669" cy="646331"/>
          </a:xfrm>
          <a:prstGeom prst="rect">
            <a:avLst/>
          </a:prstGeom>
          <a:noFill/>
        </p:spPr>
        <p:txBody>
          <a:bodyPr wrap="square" rtlCol="0">
            <a:spAutoFit/>
          </a:bodyPr>
          <a:lstStyle/>
          <a:p>
            <a:r>
              <a:rPr lang="en-US" sz="1800" dirty="0">
                <a:effectLst/>
                <a:latin typeface="Times New Roman" panose="02020603050405020304" pitchFamily="18" charset="0"/>
                <a:ea typeface="Times New Roman" panose="02020603050405020304" pitchFamily="18" charset="0"/>
              </a:rPr>
              <a:t>(Frederick Co., Survey), Patent# 4308, </a:t>
            </a:r>
            <a:r>
              <a:rPr lang="en-US" sz="1800" i="1" dirty="0">
                <a:effectLst/>
                <a:latin typeface="Times New Roman" panose="02020603050405020304" pitchFamily="18" charset="0"/>
                <a:ea typeface="Times New Roman" panose="02020603050405020304" pitchFamily="18" charset="0"/>
              </a:rPr>
              <a:t>‘Self </a:t>
            </a:r>
            <a:r>
              <a:rPr lang="en-US" sz="1800" i="1" dirty="0" err="1">
                <a:effectLst/>
                <a:latin typeface="Times New Roman" panose="02020603050405020304" pitchFamily="18" charset="0"/>
                <a:ea typeface="Times New Roman" panose="02020603050405020304" pitchFamily="18" charset="0"/>
              </a:rPr>
              <a:t>Defence</a:t>
            </a:r>
            <a:r>
              <a:rPr lang="en-US" sz="1800" i="1" dirty="0">
                <a:effectLst/>
                <a:latin typeface="Times New Roman" panose="02020603050405020304" pitchFamily="18" charset="0"/>
                <a:ea typeface="Times New Roman" panose="02020603050405020304" pitchFamily="18" charset="0"/>
              </a:rPr>
              <a:t>’, 29 acres, Baker Johnson</a:t>
            </a:r>
            <a:r>
              <a:rPr lang="en-US" sz="1800" dirty="0">
                <a:effectLst/>
                <a:latin typeface="Times New Roman" panose="02020603050405020304" pitchFamily="18" charset="0"/>
                <a:ea typeface="Times New Roman" panose="02020603050405020304" pitchFamily="18" charset="0"/>
              </a:rPr>
              <a:t>, Clerk JC 2/115, </a:t>
            </a:r>
            <a:r>
              <a:rPr lang="en-US" sz="1800" dirty="0" err="1">
                <a:effectLst/>
                <a:latin typeface="Times New Roman" panose="02020603050405020304" pitchFamily="18" charset="0"/>
                <a:ea typeface="Times New Roman" panose="02020603050405020304" pitchFamily="18" charset="0"/>
              </a:rPr>
              <a:t>Dece</a:t>
            </a:r>
            <a:r>
              <a:rPr lang="en-US" sz="1800" dirty="0">
                <a:effectLst/>
                <a:latin typeface="Times New Roman" panose="02020603050405020304" pitchFamily="18" charset="0"/>
                <a:ea typeface="Times New Roman" panose="02020603050405020304" pitchFamily="18" charset="0"/>
              </a:rPr>
              <a:t> 6th, </a:t>
            </a:r>
            <a:r>
              <a:rPr lang="en-US" sz="1800" b="1" dirty="0">
                <a:effectLst/>
                <a:latin typeface="Times New Roman" panose="02020603050405020304" pitchFamily="18" charset="0"/>
                <a:ea typeface="Times New Roman" panose="02020603050405020304" pitchFamily="18" charset="0"/>
              </a:rPr>
              <a:t>1802</a:t>
            </a:r>
            <a:endParaRPr lang="en-US" dirty="0"/>
          </a:p>
        </p:txBody>
      </p:sp>
    </p:spTree>
    <p:extLst>
      <p:ext uri="{BB962C8B-B14F-4D97-AF65-F5344CB8AC3E}">
        <p14:creationId xmlns:p14="http://schemas.microsoft.com/office/powerpoint/2010/main" val="3287536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E2DE2-59C5-4D76-998B-2CDE3D68EE3D}"/>
              </a:ext>
            </a:extLst>
          </p:cNvPr>
          <p:cNvSpPr>
            <a:spLocks noGrp="1"/>
          </p:cNvSpPr>
          <p:nvPr>
            <p:ph type="title"/>
          </p:nvPr>
        </p:nvSpPr>
        <p:spPr>
          <a:xfrm>
            <a:off x="1009439" y="603764"/>
            <a:ext cx="3718455" cy="921529"/>
          </a:xfrm>
        </p:spPr>
        <p:txBody>
          <a:bodyPr/>
          <a:lstStyle/>
          <a:p>
            <a:r>
              <a:rPr lang="en-US" dirty="0"/>
              <a:t>Second Dividend</a:t>
            </a:r>
          </a:p>
        </p:txBody>
      </p:sp>
      <p:pic>
        <p:nvPicPr>
          <p:cNvPr id="7" name="Content Placeholder 6">
            <a:extLst>
              <a:ext uri="{FF2B5EF4-FFF2-40B4-BE49-F238E27FC236}">
                <a16:creationId xmlns:a16="http://schemas.microsoft.com/office/drawing/2014/main" id="{4820F8B6-874F-4F6C-B539-625A91FD8B79}"/>
              </a:ext>
            </a:extLst>
          </p:cNvPr>
          <p:cNvPicPr>
            <a:picLocks noGrp="1" noChangeAspect="1"/>
          </p:cNvPicPr>
          <p:nvPr>
            <p:ph idx="1"/>
          </p:nvPr>
        </p:nvPicPr>
        <p:blipFill>
          <a:blip r:embed="rId2"/>
          <a:stretch>
            <a:fillRect/>
          </a:stretch>
        </p:blipFill>
        <p:spPr>
          <a:xfrm>
            <a:off x="3317848" y="1717797"/>
            <a:ext cx="8360808" cy="1165620"/>
          </a:xfrm>
        </p:spPr>
      </p:pic>
      <p:pic>
        <p:nvPicPr>
          <p:cNvPr id="4" name="Picture 3">
            <a:extLst>
              <a:ext uri="{FF2B5EF4-FFF2-40B4-BE49-F238E27FC236}">
                <a16:creationId xmlns:a16="http://schemas.microsoft.com/office/drawing/2014/main" id="{3DF9FBE0-C155-44A4-9C8C-F484521120B7}"/>
              </a:ext>
            </a:extLst>
          </p:cNvPr>
          <p:cNvPicPr>
            <a:picLocks noChangeAspect="1"/>
          </p:cNvPicPr>
          <p:nvPr/>
        </p:nvPicPr>
        <p:blipFill>
          <a:blip r:embed="rId3"/>
          <a:stretch>
            <a:fillRect/>
          </a:stretch>
        </p:blipFill>
        <p:spPr>
          <a:xfrm rot="16200000">
            <a:off x="-191739" y="2802406"/>
            <a:ext cx="4550346" cy="2221952"/>
          </a:xfrm>
          <a:prstGeom prst="rect">
            <a:avLst/>
          </a:prstGeom>
        </p:spPr>
      </p:pic>
      <p:sp>
        <p:nvSpPr>
          <p:cNvPr id="6" name="TextBox 5">
            <a:extLst>
              <a:ext uri="{FF2B5EF4-FFF2-40B4-BE49-F238E27FC236}">
                <a16:creationId xmlns:a16="http://schemas.microsoft.com/office/drawing/2014/main" id="{5E5705AF-4B43-42EC-93D5-BDFC1E1EB497}"/>
              </a:ext>
            </a:extLst>
          </p:cNvPr>
          <p:cNvSpPr txBox="1"/>
          <p:nvPr/>
        </p:nvSpPr>
        <p:spPr>
          <a:xfrm>
            <a:off x="4442632" y="3622655"/>
            <a:ext cx="6111240" cy="923330"/>
          </a:xfrm>
          <a:prstGeom prst="rect">
            <a:avLst/>
          </a:prstGeom>
          <a:noFill/>
        </p:spPr>
        <p:txBody>
          <a:bodyPr wrap="square">
            <a:spAutoFit/>
          </a:bodyPr>
          <a:lstStyle/>
          <a:p>
            <a:r>
              <a:rPr lang="en-US" sz="1800" dirty="0">
                <a:effectLst/>
                <a:latin typeface="Times New Roman" panose="02020603050405020304" pitchFamily="18" charset="0"/>
                <a:ea typeface="Times New Roman" panose="02020603050405020304" pitchFamily="18" charset="0"/>
              </a:rPr>
              <a:t>(Frederick Co., Survey), Patent# 4277, ‘Second Dividend’, 42 acres, Charles Carroll, Barrister, BC &amp; GS 30/153, Jun 26th, </a:t>
            </a:r>
            <a:r>
              <a:rPr lang="en-US" sz="1800" b="1" dirty="0">
                <a:effectLst/>
                <a:latin typeface="Times New Roman" panose="02020603050405020304" pitchFamily="18" charset="0"/>
                <a:ea typeface="Times New Roman" panose="02020603050405020304" pitchFamily="18" charset="0"/>
              </a:rPr>
              <a:t>1766</a:t>
            </a:r>
            <a:endParaRPr lang="en-US" dirty="0"/>
          </a:p>
        </p:txBody>
      </p:sp>
    </p:spTree>
    <p:extLst>
      <p:ext uri="{BB962C8B-B14F-4D97-AF65-F5344CB8AC3E}">
        <p14:creationId xmlns:p14="http://schemas.microsoft.com/office/powerpoint/2010/main" val="3870628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2111B-5E32-44BA-931B-73F0459CCF29}"/>
              </a:ext>
            </a:extLst>
          </p:cNvPr>
          <p:cNvSpPr>
            <a:spLocks noGrp="1"/>
          </p:cNvSpPr>
          <p:nvPr>
            <p:ph type="title"/>
          </p:nvPr>
        </p:nvSpPr>
        <p:spPr>
          <a:xfrm>
            <a:off x="1293811" y="575734"/>
            <a:ext cx="3718455" cy="812798"/>
          </a:xfrm>
        </p:spPr>
        <p:txBody>
          <a:bodyPr>
            <a:normAutofit fontScale="90000"/>
          </a:bodyPr>
          <a:lstStyle/>
          <a:p>
            <a:r>
              <a:rPr lang="en-US" dirty="0"/>
              <a:t>Fountain Low (East) </a:t>
            </a:r>
            <a:r>
              <a:rPr lang="en-US" sz="2400" dirty="0"/>
              <a:t>(part of Auburn) </a:t>
            </a:r>
            <a:endParaRPr lang="en-US" dirty="0"/>
          </a:p>
        </p:txBody>
      </p:sp>
      <p:sp>
        <p:nvSpPr>
          <p:cNvPr id="3" name="Content Placeholder 2">
            <a:extLst>
              <a:ext uri="{FF2B5EF4-FFF2-40B4-BE49-F238E27FC236}">
                <a16:creationId xmlns:a16="http://schemas.microsoft.com/office/drawing/2014/main" id="{D2150F5E-76C2-4689-902C-4620EA7BD28A}"/>
              </a:ext>
            </a:extLst>
          </p:cNvPr>
          <p:cNvSpPr>
            <a:spLocks noGrp="1"/>
          </p:cNvSpPr>
          <p:nvPr>
            <p:ph idx="1"/>
          </p:nvPr>
        </p:nvSpPr>
        <p:spPr>
          <a:xfrm>
            <a:off x="5418668" y="982132"/>
            <a:ext cx="5469466" cy="2438404"/>
          </a:xfrm>
        </p:spPr>
        <p:txBody>
          <a:bodyPr>
            <a:normAutofit lnSpcReduction="10000"/>
          </a:bodyPr>
          <a:lstStyle/>
          <a:p>
            <a:pPr marL="0" indent="0" algn="l" rtl="0" fontAlgn="base">
              <a:buNone/>
            </a:pPr>
            <a:endParaRPr lang="en-US" b="0" i="0" dirty="0">
              <a:solidFill>
                <a:srgbClr val="000000"/>
              </a:solidFill>
              <a:effectLst/>
              <a:latin typeface="Segoe UI" panose="020B0502040204020203" pitchFamily="34" charset="0"/>
            </a:endParaRPr>
          </a:p>
          <a:p>
            <a:pPr algn="l" rtl="0" fontAlgn="base"/>
            <a:r>
              <a:rPr lang="en-US" sz="1800" b="0" i="1" dirty="0">
                <a:solidFill>
                  <a:srgbClr val="000000"/>
                </a:solidFill>
                <a:effectLst/>
                <a:latin typeface="Calibri" panose="020F0502020204030204" pitchFamily="34" charset="0"/>
              </a:rPr>
              <a:t>"about a half mile north of Michael Reisner's plantation ... 'Hunter's Lot' ... beginning point .... at a spring on the west side of Hunting Creek about two miles from the mountain, the land lying on both sides of the creek." ... in 1748 Joseph Ogle "had it resurveyed into 'Fountain Low'",</a:t>
            </a:r>
            <a:r>
              <a:rPr lang="en-US" sz="1800" b="0" i="0" dirty="0">
                <a:solidFill>
                  <a:srgbClr val="000000"/>
                </a:solidFill>
                <a:effectLst/>
                <a:latin typeface="Calibri" panose="020F0502020204030204" pitchFamily="34" charset="0"/>
              </a:rPr>
              <a:t> (Tracey &amp; Dern, pp 198-9).  </a:t>
            </a:r>
            <a:endParaRPr lang="en-US" b="0" i="0" dirty="0">
              <a:solidFill>
                <a:srgbClr val="000000"/>
              </a:solidFill>
              <a:effectLst/>
              <a:latin typeface="Segoe UI" panose="020B0502040204020203" pitchFamily="34" charset="0"/>
            </a:endParaRPr>
          </a:p>
          <a:p>
            <a:endParaRPr lang="en-US" dirty="0"/>
          </a:p>
        </p:txBody>
      </p:sp>
      <p:sp>
        <p:nvSpPr>
          <p:cNvPr id="4" name="Text Placeholder 3">
            <a:extLst>
              <a:ext uri="{FF2B5EF4-FFF2-40B4-BE49-F238E27FC236}">
                <a16:creationId xmlns:a16="http://schemas.microsoft.com/office/drawing/2014/main" id="{A827CF26-F59B-484C-8B17-F17EAEFFA8A7}"/>
              </a:ext>
            </a:extLst>
          </p:cNvPr>
          <p:cNvSpPr>
            <a:spLocks noGrp="1"/>
          </p:cNvSpPr>
          <p:nvPr>
            <p:ph type="body" sz="half" idx="2"/>
          </p:nvPr>
        </p:nvSpPr>
        <p:spPr/>
        <p:txBody>
          <a:bodyPr/>
          <a:lstStyle/>
          <a:p>
            <a:endParaRPr lang="en-US" dirty="0"/>
          </a:p>
        </p:txBody>
      </p:sp>
      <p:pic>
        <p:nvPicPr>
          <p:cNvPr id="10" name="Picture 9" descr="A piece of paper with writing&#10;&#10;Description automatically generated with medium confidence">
            <a:extLst>
              <a:ext uri="{FF2B5EF4-FFF2-40B4-BE49-F238E27FC236}">
                <a16:creationId xmlns:a16="http://schemas.microsoft.com/office/drawing/2014/main" id="{A8C781B1-6FFC-49E1-A5A8-EBFA2DFBF2E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970" t="47739" r="-1" b="16818"/>
          <a:stretch/>
        </p:blipFill>
        <p:spPr>
          <a:xfrm>
            <a:off x="707770" y="1369523"/>
            <a:ext cx="4710898" cy="4195828"/>
          </a:xfrm>
          <a:prstGeom prst="rect">
            <a:avLst/>
          </a:prstGeom>
        </p:spPr>
      </p:pic>
      <p:sp>
        <p:nvSpPr>
          <p:cNvPr id="7" name="TextBox 6">
            <a:extLst>
              <a:ext uri="{FF2B5EF4-FFF2-40B4-BE49-F238E27FC236}">
                <a16:creationId xmlns:a16="http://schemas.microsoft.com/office/drawing/2014/main" id="{2F92F6A6-2D21-4252-B911-A9A453C8F9D3}"/>
              </a:ext>
            </a:extLst>
          </p:cNvPr>
          <p:cNvSpPr txBox="1"/>
          <p:nvPr/>
        </p:nvSpPr>
        <p:spPr>
          <a:xfrm>
            <a:off x="550336" y="5629577"/>
            <a:ext cx="4868332" cy="646331"/>
          </a:xfrm>
          <a:prstGeom prst="rect">
            <a:avLst/>
          </a:prstGeom>
          <a:noFill/>
        </p:spPr>
        <p:txBody>
          <a:bodyPr wrap="square">
            <a:spAutoFit/>
          </a:bodyPr>
          <a:lstStyle/>
          <a:p>
            <a:r>
              <a:rPr lang="en-US" sz="1800" dirty="0">
                <a:effectLst/>
                <a:latin typeface="Times New Roman" panose="02020603050405020304" pitchFamily="18" charset="0"/>
                <a:ea typeface="Times New Roman" panose="02020603050405020304" pitchFamily="18" charset="0"/>
              </a:rPr>
              <a:t>(Frederick Co., Survey), Patent# 1448, </a:t>
            </a:r>
            <a:r>
              <a:rPr lang="en-US" sz="1800" i="1" dirty="0">
                <a:effectLst/>
                <a:latin typeface="Times New Roman" panose="02020603050405020304" pitchFamily="18" charset="0"/>
                <a:ea typeface="Times New Roman" panose="02020603050405020304" pitchFamily="18" charset="0"/>
              </a:rPr>
              <a:t>‘Fountain Low’, 1050 acres, Joseph Ogle</a:t>
            </a:r>
            <a:r>
              <a:rPr lang="en-US" sz="18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1750</a:t>
            </a:r>
            <a:endParaRPr lang="en-US" dirty="0"/>
          </a:p>
        </p:txBody>
      </p:sp>
    </p:spTree>
    <p:extLst>
      <p:ext uri="{BB962C8B-B14F-4D97-AF65-F5344CB8AC3E}">
        <p14:creationId xmlns:p14="http://schemas.microsoft.com/office/powerpoint/2010/main" val="387761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B9C4A-3E68-4172-A946-9ADD73A27361}"/>
              </a:ext>
            </a:extLst>
          </p:cNvPr>
          <p:cNvSpPr>
            <a:spLocks noGrp="1"/>
          </p:cNvSpPr>
          <p:nvPr>
            <p:ph type="title"/>
          </p:nvPr>
        </p:nvSpPr>
        <p:spPr>
          <a:xfrm>
            <a:off x="1293811" y="822960"/>
            <a:ext cx="3718455" cy="565571"/>
          </a:xfrm>
        </p:spPr>
        <p:txBody>
          <a:bodyPr>
            <a:normAutofit/>
          </a:bodyPr>
          <a:lstStyle/>
          <a:p>
            <a:r>
              <a:rPr lang="en-US" dirty="0"/>
              <a:t>Mill Place (center- West) </a:t>
            </a:r>
          </a:p>
        </p:txBody>
      </p:sp>
      <p:sp>
        <p:nvSpPr>
          <p:cNvPr id="3" name="Content Placeholder 2">
            <a:extLst>
              <a:ext uri="{FF2B5EF4-FFF2-40B4-BE49-F238E27FC236}">
                <a16:creationId xmlns:a16="http://schemas.microsoft.com/office/drawing/2014/main" id="{BB133DAB-1A8E-4679-9F77-6B50BA9D4668}"/>
              </a:ext>
            </a:extLst>
          </p:cNvPr>
          <p:cNvSpPr>
            <a:spLocks noGrp="1"/>
          </p:cNvSpPr>
          <p:nvPr>
            <p:ph idx="1"/>
          </p:nvPr>
        </p:nvSpPr>
        <p:spPr/>
        <p:txBody>
          <a:bodyPr>
            <a:normAutofit/>
          </a:bodyPr>
          <a:lstStyle/>
          <a:p>
            <a:pPr algn="l" rtl="0" fontAlgn="base"/>
            <a:r>
              <a:rPr lang="en-US" sz="2000" b="0" i="1" dirty="0">
                <a:solidFill>
                  <a:srgbClr val="000000"/>
                </a:solidFill>
                <a:effectLst/>
                <a:latin typeface="Palatino Linotype" panose="02040502050505030304" pitchFamily="18" charset="0"/>
              </a:rPr>
              <a:t>"...Mill Place beginning of a bounded white oak Standing on the East Side of Little hunting Creek near the Lower End of Small Island on the said crook running </a:t>
            </a:r>
            <a:r>
              <a:rPr lang="en-US" sz="2000" b="0" i="1" dirty="0">
                <a:solidFill>
                  <a:srgbClr val="000000"/>
                </a:solidFill>
                <a:effectLst/>
                <a:highlight>
                  <a:srgbClr val="FFFF00"/>
                </a:highlight>
                <a:latin typeface="Palatino Linotype" panose="02040502050505030304" pitchFamily="18" charset="0"/>
              </a:rPr>
              <a:t>thence South..."</a:t>
            </a:r>
            <a:r>
              <a:rPr lang="en-US" sz="2000" b="0" i="0" dirty="0">
                <a:solidFill>
                  <a:srgbClr val="000000"/>
                </a:solidFill>
                <a:effectLst/>
                <a:highlight>
                  <a:srgbClr val="FFFF00"/>
                </a:highlight>
                <a:latin typeface="Palatino Linotype" panose="02040502050505030304" pitchFamily="18" charset="0"/>
              </a:rPr>
              <a:t> ... 1741 </a:t>
            </a:r>
          </a:p>
          <a:p>
            <a:r>
              <a:rPr lang="en-US" sz="1800" b="0" i="1" dirty="0">
                <a:solidFill>
                  <a:srgbClr val="000000"/>
                </a:solidFill>
                <a:effectLst/>
                <a:latin typeface="Calibri" panose="020F0502020204030204" pitchFamily="34" charset="0"/>
              </a:rPr>
              <a:t>It is possible that this had been Wetzel's home before the date of survey, but he assigned the certificate to Handel Barrick who received the patent on Oct 26, 1742.  In 1884 this land was in possession of George W. </a:t>
            </a:r>
            <a:r>
              <a:rPr lang="en-US" sz="1800" b="0" i="1" dirty="0" err="1">
                <a:solidFill>
                  <a:srgbClr val="000000"/>
                </a:solidFill>
                <a:effectLst/>
                <a:latin typeface="Calibri" panose="020F0502020204030204" pitchFamily="34" charset="0"/>
              </a:rPr>
              <a:t>Gaver</a:t>
            </a:r>
            <a:r>
              <a:rPr lang="en-US" sz="1800" b="0" i="1" dirty="0">
                <a:solidFill>
                  <a:srgbClr val="000000"/>
                </a:solidFill>
                <a:effectLst/>
                <a:latin typeface="Calibri" panose="020F0502020204030204" pitchFamily="34" charset="0"/>
              </a:rPr>
              <a:t>.", (</a:t>
            </a:r>
            <a:r>
              <a:rPr lang="en-US" sz="1800" b="0" i="1" dirty="0" err="1">
                <a:solidFill>
                  <a:srgbClr val="000000"/>
                </a:solidFill>
                <a:effectLst/>
                <a:latin typeface="Calibri" panose="020F0502020204030204" pitchFamily="34" charset="0"/>
              </a:rPr>
              <a:t>PoOOM</a:t>
            </a:r>
            <a:r>
              <a:rPr lang="en-US" sz="1800" b="0" i="1" dirty="0">
                <a:solidFill>
                  <a:srgbClr val="000000"/>
                </a:solidFill>
                <a:effectLst/>
                <a:latin typeface="Calibri" panose="020F0502020204030204" pitchFamily="34" charset="0"/>
              </a:rPr>
              <a:t>, </a:t>
            </a:r>
            <a:r>
              <a:rPr lang="en-US" sz="1800" b="0" i="1" dirty="0">
                <a:solidFill>
                  <a:srgbClr val="000000"/>
                </a:solidFill>
                <a:effectLst/>
                <a:highlight>
                  <a:srgbClr val="FFFF00"/>
                </a:highlight>
                <a:latin typeface="Calibri" panose="020F0502020204030204" pitchFamily="34" charset="0"/>
              </a:rPr>
              <a:t>&lt;cite&gt;)</a:t>
            </a:r>
            <a:r>
              <a:rPr lang="en-US" sz="1800" b="0" i="0" dirty="0">
                <a:solidFill>
                  <a:srgbClr val="000000"/>
                </a:solidFill>
                <a:effectLst/>
                <a:highlight>
                  <a:srgbClr val="FFFF00"/>
                </a:highlight>
                <a:latin typeface="Calibri" panose="020F0502020204030204" pitchFamily="34" charset="0"/>
              </a:rPr>
              <a:t> </a:t>
            </a:r>
            <a:endParaRPr lang="en-US" sz="1800" b="0" i="0" dirty="0">
              <a:solidFill>
                <a:srgbClr val="000000"/>
              </a:solidFill>
              <a:effectLst/>
              <a:highlight>
                <a:srgbClr val="FFFF00"/>
              </a:highlight>
              <a:latin typeface="Segoe UI" panose="020B0502040204020203" pitchFamily="34" charset="0"/>
            </a:endParaRPr>
          </a:p>
          <a:p>
            <a:pPr algn="l" rtl="0" fontAlgn="base"/>
            <a:endParaRPr lang="en-US" b="0" i="0" dirty="0">
              <a:solidFill>
                <a:srgbClr val="000000"/>
              </a:solidFill>
              <a:effectLst/>
              <a:latin typeface="Segoe UI" panose="020B0502040204020203" pitchFamily="34" charset="0"/>
            </a:endParaRPr>
          </a:p>
          <a:p>
            <a:endParaRPr lang="en-US" dirty="0"/>
          </a:p>
        </p:txBody>
      </p:sp>
      <p:pic>
        <p:nvPicPr>
          <p:cNvPr id="6" name="Picture 5" descr="Diagram, text, letter&#10;&#10;Description automatically generated">
            <a:extLst>
              <a:ext uri="{FF2B5EF4-FFF2-40B4-BE49-F238E27FC236}">
                <a16:creationId xmlns:a16="http://schemas.microsoft.com/office/drawing/2014/main" id="{2DBBA81B-9984-476A-8028-4148FDC38A31}"/>
              </a:ext>
            </a:extLst>
          </p:cNvPr>
          <p:cNvPicPr>
            <a:picLocks noChangeAspect="1"/>
          </p:cNvPicPr>
          <p:nvPr/>
        </p:nvPicPr>
        <p:blipFill rotWithShape="1">
          <a:blip r:embed="rId2">
            <a:extLst>
              <a:ext uri="{28A0092B-C50C-407E-A947-70E740481C1C}">
                <a14:useLocalDpi xmlns:a14="http://schemas.microsoft.com/office/drawing/2010/main" val="0"/>
              </a:ext>
            </a:extLst>
          </a:blip>
          <a:srcRect l="14183" t="3739" r="51426" b="36623"/>
          <a:stretch/>
        </p:blipFill>
        <p:spPr>
          <a:xfrm>
            <a:off x="1239521" y="1628402"/>
            <a:ext cx="3975946" cy="2954866"/>
          </a:xfrm>
          <a:prstGeom prst="rect">
            <a:avLst/>
          </a:prstGeom>
        </p:spPr>
      </p:pic>
      <p:sp>
        <p:nvSpPr>
          <p:cNvPr id="7" name="TextBox 6">
            <a:extLst>
              <a:ext uri="{FF2B5EF4-FFF2-40B4-BE49-F238E27FC236}">
                <a16:creationId xmlns:a16="http://schemas.microsoft.com/office/drawing/2014/main" id="{57A86016-CE9E-4317-935C-6EF1A4C081B7}"/>
              </a:ext>
            </a:extLst>
          </p:cNvPr>
          <p:cNvSpPr txBox="1"/>
          <p:nvPr/>
        </p:nvSpPr>
        <p:spPr>
          <a:xfrm>
            <a:off x="891540" y="4906432"/>
            <a:ext cx="4823460" cy="923330"/>
          </a:xfrm>
          <a:prstGeom prst="rect">
            <a:avLst/>
          </a:prstGeom>
          <a:noFill/>
        </p:spPr>
        <p:txBody>
          <a:bodyPr wrap="square">
            <a:spAutoFit/>
          </a:bodyPr>
          <a:lstStyle/>
          <a:p>
            <a:r>
              <a:rPr lang="en-US" sz="1800" dirty="0">
                <a:effectLst/>
                <a:latin typeface="Times New Roman" panose="02020603050405020304" pitchFamily="18" charset="0"/>
                <a:ea typeface="Times New Roman" panose="02020603050405020304" pitchFamily="18" charset="0"/>
              </a:rPr>
              <a:t>(Prince George Co., Survey), Patent# 217, </a:t>
            </a:r>
            <a:r>
              <a:rPr lang="en-US" sz="1800" i="1" dirty="0">
                <a:effectLst/>
                <a:latin typeface="Times New Roman" panose="02020603050405020304" pitchFamily="18" charset="0"/>
                <a:ea typeface="Times New Roman" panose="02020603050405020304" pitchFamily="18" charset="0"/>
              </a:rPr>
              <a:t>‘Mill Place’, 100 acres, Martian </a:t>
            </a:r>
            <a:r>
              <a:rPr lang="en-US" sz="1800" i="1" dirty="0" err="1">
                <a:effectLst/>
                <a:latin typeface="Times New Roman" panose="02020603050405020304" pitchFamily="18" charset="0"/>
                <a:ea typeface="Times New Roman" panose="02020603050405020304" pitchFamily="18" charset="0"/>
              </a:rPr>
              <a:t>Whitsail</a:t>
            </a:r>
            <a:r>
              <a:rPr lang="en-US" sz="18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1741</a:t>
            </a:r>
          </a:p>
          <a:p>
            <a:r>
              <a:rPr lang="en-US" sz="1800" i="1" dirty="0">
                <a:effectLst/>
                <a:latin typeface="Times New Roman" panose="02020603050405020304" pitchFamily="18" charset="0"/>
                <a:ea typeface="Times New Roman" panose="02020603050405020304" pitchFamily="18" charset="0"/>
              </a:rPr>
              <a:t>[Note: *aka. Martin Wetzel*]</a:t>
            </a:r>
            <a:endParaRPr lang="en-US" dirty="0"/>
          </a:p>
        </p:txBody>
      </p:sp>
    </p:spTree>
    <p:extLst>
      <p:ext uri="{BB962C8B-B14F-4D97-AF65-F5344CB8AC3E}">
        <p14:creationId xmlns:p14="http://schemas.microsoft.com/office/powerpoint/2010/main" val="3315998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B5D87-E74F-44CA-85EF-8C4CAF11FF0C}"/>
              </a:ext>
            </a:extLst>
          </p:cNvPr>
          <p:cNvSpPr>
            <a:spLocks noGrp="1"/>
          </p:cNvSpPr>
          <p:nvPr>
            <p:ph type="title"/>
          </p:nvPr>
        </p:nvSpPr>
        <p:spPr>
          <a:xfrm>
            <a:off x="1295402" y="603759"/>
            <a:ext cx="9601196" cy="1303867"/>
          </a:xfrm>
        </p:spPr>
        <p:txBody>
          <a:bodyPr anchor="t">
            <a:noAutofit/>
          </a:bodyPr>
          <a:lstStyle/>
          <a:p>
            <a:pPr algn="l"/>
            <a:r>
              <a:rPr lang="en-US" sz="2000" b="1" spc="300" dirty="0">
                <a:latin typeface="Palatino Linotype" panose="02040502050505030304" pitchFamily="18" charset="0"/>
              </a:rPr>
              <a:t>II. Parcels  mentioned &amp; modern resurveys or name changes associated/connected to, or resurveyed/included with</a:t>
            </a:r>
            <a:br>
              <a:rPr lang="en-US" sz="2000" b="1" spc="300" dirty="0">
                <a:latin typeface="Palatino Linotype" panose="02040502050505030304" pitchFamily="18" charset="0"/>
              </a:rPr>
            </a:br>
            <a:r>
              <a:rPr lang="en-US" sz="2000" b="1" spc="300" dirty="0">
                <a:latin typeface="Palatino Linotype" panose="02040502050505030304" pitchFamily="18" charset="0"/>
              </a:rPr>
              <a:t>Auburn but not necessarily part of original Auburn Plat.</a:t>
            </a:r>
          </a:p>
        </p:txBody>
      </p:sp>
      <p:pic>
        <p:nvPicPr>
          <p:cNvPr id="4" name="Picture 3" descr="Diagram, shape, arrow&#10;&#10;Description automatically generated">
            <a:extLst>
              <a:ext uri="{FF2B5EF4-FFF2-40B4-BE49-F238E27FC236}">
                <a16:creationId xmlns:a16="http://schemas.microsoft.com/office/drawing/2014/main" id="{424C15E1-4DB0-4908-B7F5-78CB28C4C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184" y="1907626"/>
            <a:ext cx="4212336" cy="4459107"/>
          </a:xfrm>
          <a:prstGeom prst="rect">
            <a:avLst/>
          </a:prstGeom>
        </p:spPr>
      </p:pic>
    </p:spTree>
    <p:extLst>
      <p:ext uri="{BB962C8B-B14F-4D97-AF65-F5344CB8AC3E}">
        <p14:creationId xmlns:p14="http://schemas.microsoft.com/office/powerpoint/2010/main" val="2867892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FC01F-6B65-4EAB-BCDA-8DE6F2CA9752}"/>
              </a:ext>
            </a:extLst>
          </p:cNvPr>
          <p:cNvSpPr>
            <a:spLocks noGrp="1"/>
          </p:cNvSpPr>
          <p:nvPr>
            <p:ph type="title"/>
          </p:nvPr>
        </p:nvSpPr>
        <p:spPr>
          <a:xfrm>
            <a:off x="1293811" y="535094"/>
            <a:ext cx="3718455" cy="1065109"/>
          </a:xfrm>
        </p:spPr>
        <p:txBody>
          <a:bodyPr/>
          <a:lstStyle/>
          <a:p>
            <a:r>
              <a:rPr lang="en-US" dirty="0"/>
              <a:t>Green Springs (North- Catoctin Furnace)*</a:t>
            </a:r>
          </a:p>
        </p:txBody>
      </p:sp>
      <p:pic>
        <p:nvPicPr>
          <p:cNvPr id="10" name="Content Placeholder 9">
            <a:extLst>
              <a:ext uri="{FF2B5EF4-FFF2-40B4-BE49-F238E27FC236}">
                <a16:creationId xmlns:a16="http://schemas.microsoft.com/office/drawing/2014/main" id="{9D583E50-25B5-44EA-817B-4305CFE17985}"/>
              </a:ext>
            </a:extLst>
          </p:cNvPr>
          <p:cNvPicPr>
            <a:picLocks noGrp="1" noChangeAspect="1"/>
          </p:cNvPicPr>
          <p:nvPr>
            <p:ph idx="1"/>
          </p:nvPr>
        </p:nvPicPr>
        <p:blipFill>
          <a:blip r:embed="rId2"/>
          <a:stretch>
            <a:fillRect/>
          </a:stretch>
        </p:blipFill>
        <p:spPr>
          <a:xfrm>
            <a:off x="607144" y="1613745"/>
            <a:ext cx="5661898" cy="3015826"/>
          </a:xfrm>
        </p:spPr>
      </p:pic>
      <p:sp>
        <p:nvSpPr>
          <p:cNvPr id="7" name="TextBox 6">
            <a:extLst>
              <a:ext uri="{FF2B5EF4-FFF2-40B4-BE49-F238E27FC236}">
                <a16:creationId xmlns:a16="http://schemas.microsoft.com/office/drawing/2014/main" id="{92CA1631-8ECD-47A8-AB91-55B21445BE8A}"/>
              </a:ext>
            </a:extLst>
          </p:cNvPr>
          <p:cNvSpPr txBox="1"/>
          <p:nvPr/>
        </p:nvSpPr>
        <p:spPr>
          <a:xfrm>
            <a:off x="607144" y="4782590"/>
            <a:ext cx="6098456" cy="584775"/>
          </a:xfrm>
          <a:prstGeom prst="rect">
            <a:avLst/>
          </a:prstGeom>
          <a:noFill/>
        </p:spPr>
        <p:txBody>
          <a:bodyPr wrap="square">
            <a:spAutoFit/>
          </a:bodyPr>
          <a:lstStyle/>
          <a:p>
            <a:r>
              <a:rPr lang="en-US" sz="1600" dirty="0">
                <a:effectLst/>
                <a:latin typeface="Times New Roman" panose="02020603050405020304" pitchFamily="18" charset="0"/>
                <a:ea typeface="Times New Roman" panose="02020603050405020304" pitchFamily="18" charset="0"/>
              </a:rPr>
              <a:t>((Prince George Co., Survey), Patent# 2155, ‘Green Spring’, 200 acres, George Bear, Clerk LG C/35 AND Clerk E&lt;sic&gt; 4/540, Feb 8th, </a:t>
            </a:r>
            <a:r>
              <a:rPr lang="en-US" sz="1600" b="1" dirty="0">
                <a:effectLst/>
                <a:latin typeface="Times New Roman" panose="02020603050405020304" pitchFamily="18" charset="0"/>
                <a:ea typeface="Times New Roman" panose="02020603050405020304" pitchFamily="18" charset="0"/>
              </a:rPr>
              <a:t>1738</a:t>
            </a:r>
            <a:r>
              <a:rPr lang="en-US" sz="1600" dirty="0">
                <a:effectLst/>
                <a:latin typeface="Times New Roman" panose="02020603050405020304" pitchFamily="18" charset="0"/>
                <a:ea typeface="Times New Roman" panose="02020603050405020304" pitchFamily="18" charset="0"/>
              </a:rPr>
              <a:t> </a:t>
            </a:r>
            <a:endParaRPr lang="en-US" sz="1600" dirty="0"/>
          </a:p>
        </p:txBody>
      </p:sp>
      <p:sp>
        <p:nvSpPr>
          <p:cNvPr id="4" name="TextBox 3">
            <a:extLst>
              <a:ext uri="{FF2B5EF4-FFF2-40B4-BE49-F238E27FC236}">
                <a16:creationId xmlns:a16="http://schemas.microsoft.com/office/drawing/2014/main" id="{39696CD7-0791-4D25-AD7E-AFD51096E3F5}"/>
              </a:ext>
            </a:extLst>
          </p:cNvPr>
          <p:cNvSpPr txBox="1"/>
          <p:nvPr/>
        </p:nvSpPr>
        <p:spPr>
          <a:xfrm>
            <a:off x="8138160" y="2606040"/>
            <a:ext cx="2711448" cy="2062103"/>
          </a:xfrm>
          <a:prstGeom prst="rect">
            <a:avLst/>
          </a:prstGeom>
          <a:noFill/>
        </p:spPr>
        <p:txBody>
          <a:bodyPr wrap="none" rtlCol="0">
            <a:spAutoFit/>
          </a:bodyPr>
          <a:lstStyle/>
          <a:p>
            <a:r>
              <a:rPr lang="en-US" sz="3200" dirty="0">
                <a:highlight>
                  <a:srgbClr val="FFFF00"/>
                </a:highlight>
              </a:rPr>
              <a:t>Michael Reisner</a:t>
            </a:r>
          </a:p>
          <a:p>
            <a:r>
              <a:rPr lang="en-US" sz="3200" dirty="0">
                <a:highlight>
                  <a:srgbClr val="FFFF00"/>
                </a:highlight>
              </a:rPr>
              <a:t>Denton </a:t>
            </a:r>
            <a:r>
              <a:rPr lang="en-US" sz="3200" dirty="0" err="1">
                <a:highlight>
                  <a:srgbClr val="FFFF00"/>
                </a:highlight>
              </a:rPr>
              <a:t>Jaques</a:t>
            </a:r>
            <a:endParaRPr lang="en-US" sz="3200" dirty="0">
              <a:highlight>
                <a:srgbClr val="FFFF00"/>
              </a:highlight>
            </a:endParaRPr>
          </a:p>
          <a:p>
            <a:r>
              <a:rPr lang="en-US" sz="3200" dirty="0">
                <a:highlight>
                  <a:srgbClr val="FFFF00"/>
                </a:highlight>
              </a:rPr>
              <a:t>        </a:t>
            </a:r>
          </a:p>
          <a:p>
            <a:r>
              <a:rPr lang="en-US" sz="3200" dirty="0">
                <a:highlight>
                  <a:srgbClr val="FFFF00"/>
                </a:highlight>
              </a:rPr>
              <a:t>	?</a:t>
            </a:r>
          </a:p>
        </p:txBody>
      </p:sp>
    </p:spTree>
    <p:extLst>
      <p:ext uri="{BB962C8B-B14F-4D97-AF65-F5344CB8AC3E}">
        <p14:creationId xmlns:p14="http://schemas.microsoft.com/office/powerpoint/2010/main" val="1156386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CE4C-FD9B-4314-B8B6-DC2A621C0599}"/>
              </a:ext>
            </a:extLst>
          </p:cNvPr>
          <p:cNvSpPr>
            <a:spLocks noGrp="1"/>
          </p:cNvSpPr>
          <p:nvPr>
            <p:ph type="title"/>
          </p:nvPr>
        </p:nvSpPr>
        <p:spPr>
          <a:xfrm>
            <a:off x="1537651" y="423283"/>
            <a:ext cx="3718455" cy="1252270"/>
          </a:xfrm>
        </p:spPr>
        <p:txBody>
          <a:bodyPr/>
          <a:lstStyle/>
          <a:p>
            <a:r>
              <a:rPr lang="en-US" dirty="0"/>
              <a:t>Springfield (South – Springfield Manor &amp; Gardiner Estate Parcel No.?)</a:t>
            </a:r>
          </a:p>
        </p:txBody>
      </p:sp>
      <p:sp>
        <p:nvSpPr>
          <p:cNvPr id="6" name="Text Placeholder 5">
            <a:extLst>
              <a:ext uri="{FF2B5EF4-FFF2-40B4-BE49-F238E27FC236}">
                <a16:creationId xmlns:a16="http://schemas.microsoft.com/office/drawing/2014/main" id="{80A187DE-9D9B-4217-A36B-2C77BE182918}"/>
              </a:ext>
            </a:extLst>
          </p:cNvPr>
          <p:cNvSpPr>
            <a:spLocks noGrp="1"/>
          </p:cNvSpPr>
          <p:nvPr>
            <p:ph type="body" sz="half" idx="2"/>
          </p:nvPr>
        </p:nvSpPr>
        <p:spPr/>
        <p:txBody>
          <a:bodyPr/>
          <a:lstStyle/>
          <a:p>
            <a:endParaRPr lang="en-US" dirty="0"/>
          </a:p>
        </p:txBody>
      </p:sp>
      <p:pic>
        <p:nvPicPr>
          <p:cNvPr id="4" name="Picture 3">
            <a:extLst>
              <a:ext uri="{FF2B5EF4-FFF2-40B4-BE49-F238E27FC236}">
                <a16:creationId xmlns:a16="http://schemas.microsoft.com/office/drawing/2014/main" id="{ABDE9985-DAE4-4728-A745-EBB0626D5C95}"/>
              </a:ext>
            </a:extLst>
          </p:cNvPr>
          <p:cNvPicPr>
            <a:picLocks noChangeAspect="1"/>
          </p:cNvPicPr>
          <p:nvPr/>
        </p:nvPicPr>
        <p:blipFill>
          <a:blip r:embed="rId2"/>
          <a:stretch>
            <a:fillRect/>
          </a:stretch>
        </p:blipFill>
        <p:spPr>
          <a:xfrm>
            <a:off x="0" y="1723811"/>
            <a:ext cx="6219960" cy="4545355"/>
          </a:xfrm>
          <a:prstGeom prst="rect">
            <a:avLst/>
          </a:prstGeom>
        </p:spPr>
      </p:pic>
      <p:pic>
        <p:nvPicPr>
          <p:cNvPr id="17" name="Content Placeholder 7">
            <a:extLst>
              <a:ext uri="{FF2B5EF4-FFF2-40B4-BE49-F238E27FC236}">
                <a16:creationId xmlns:a16="http://schemas.microsoft.com/office/drawing/2014/main" id="{0D32541F-9743-4154-972C-9AA421C1BE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14320" y="1"/>
            <a:ext cx="5378095" cy="6858000"/>
          </a:xfrm>
        </p:spPr>
      </p:pic>
    </p:spTree>
    <p:extLst>
      <p:ext uri="{BB962C8B-B14F-4D97-AF65-F5344CB8AC3E}">
        <p14:creationId xmlns:p14="http://schemas.microsoft.com/office/powerpoint/2010/main" val="3903553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A7D1-205D-4276-8E77-E4D6C0A2AEE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03DB5353-48C1-41A8-AFEF-6B30F16B4858}"/>
              </a:ext>
            </a:extLst>
          </p:cNvPr>
          <p:cNvSpPr>
            <a:spLocks noGrp="1"/>
          </p:cNvSpPr>
          <p:nvPr>
            <p:ph type="body" sz="half" idx="2"/>
          </p:nvPr>
        </p:nvSpPr>
        <p:spPr/>
        <p:txBody>
          <a:bodyPr/>
          <a:lstStyle/>
          <a:p>
            <a:endParaRPr lang="en-US"/>
          </a:p>
        </p:txBody>
      </p:sp>
      <p:pic>
        <p:nvPicPr>
          <p:cNvPr id="5" name="Content Placeholder 11" descr="Diagram&#10;&#10;Description automatically generated">
            <a:extLst>
              <a:ext uri="{FF2B5EF4-FFF2-40B4-BE49-F238E27FC236}">
                <a16:creationId xmlns:a16="http://schemas.microsoft.com/office/drawing/2014/main" id="{061C5994-39E9-4E87-A447-94730BF107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18138" y="1476158"/>
            <a:ext cx="5470525" cy="3905685"/>
          </a:xfrm>
        </p:spPr>
      </p:pic>
    </p:spTree>
    <p:extLst>
      <p:ext uri="{BB962C8B-B14F-4D97-AF65-F5344CB8AC3E}">
        <p14:creationId xmlns:p14="http://schemas.microsoft.com/office/powerpoint/2010/main" val="3340562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08961-ADD9-473F-8F00-29BA70EA1AEB}"/>
              </a:ext>
            </a:extLst>
          </p:cNvPr>
          <p:cNvSpPr>
            <a:spLocks noGrp="1"/>
          </p:cNvSpPr>
          <p:nvPr>
            <p:ph type="title"/>
          </p:nvPr>
        </p:nvSpPr>
        <p:spPr>
          <a:xfrm>
            <a:off x="1293811" y="770022"/>
            <a:ext cx="3718455" cy="618509"/>
          </a:xfrm>
        </p:spPr>
        <p:txBody>
          <a:bodyPr>
            <a:normAutofit/>
          </a:bodyPr>
          <a:lstStyle/>
          <a:p>
            <a:r>
              <a:rPr lang="en-US" dirty="0"/>
              <a:t>Sandy Run (South)*</a:t>
            </a:r>
          </a:p>
        </p:txBody>
      </p:sp>
      <p:pic>
        <p:nvPicPr>
          <p:cNvPr id="11" name="Content Placeholder 10">
            <a:extLst>
              <a:ext uri="{FF2B5EF4-FFF2-40B4-BE49-F238E27FC236}">
                <a16:creationId xmlns:a16="http://schemas.microsoft.com/office/drawing/2014/main" id="{FE98F270-4970-4FA5-B8E5-1B6FA73BFBF3}"/>
              </a:ext>
            </a:extLst>
          </p:cNvPr>
          <p:cNvPicPr>
            <a:picLocks noGrp="1" noChangeAspect="1"/>
          </p:cNvPicPr>
          <p:nvPr>
            <p:ph idx="1"/>
          </p:nvPr>
        </p:nvPicPr>
        <p:blipFill>
          <a:blip r:embed="rId2"/>
          <a:stretch>
            <a:fillRect/>
          </a:stretch>
        </p:blipFill>
        <p:spPr>
          <a:xfrm>
            <a:off x="5881658" y="740248"/>
            <a:ext cx="5393889" cy="4155640"/>
          </a:xfrm>
        </p:spPr>
      </p:pic>
      <p:sp>
        <p:nvSpPr>
          <p:cNvPr id="6" name="Text Placeholder 5">
            <a:extLst>
              <a:ext uri="{FF2B5EF4-FFF2-40B4-BE49-F238E27FC236}">
                <a16:creationId xmlns:a16="http://schemas.microsoft.com/office/drawing/2014/main" id="{3D9013A7-302F-41F7-A4FA-D034BDA88823}"/>
              </a:ext>
            </a:extLst>
          </p:cNvPr>
          <p:cNvSpPr>
            <a:spLocks noGrp="1"/>
          </p:cNvSpPr>
          <p:nvPr>
            <p:ph type="body" sz="half" idx="2"/>
          </p:nvPr>
        </p:nvSpPr>
        <p:spPr/>
        <p:txBody>
          <a:bodyPr/>
          <a:lstStyle/>
          <a:p>
            <a:endParaRPr lang="en-US" dirty="0"/>
          </a:p>
        </p:txBody>
      </p:sp>
      <p:pic>
        <p:nvPicPr>
          <p:cNvPr id="7" name="Picture 6">
            <a:extLst>
              <a:ext uri="{FF2B5EF4-FFF2-40B4-BE49-F238E27FC236}">
                <a16:creationId xmlns:a16="http://schemas.microsoft.com/office/drawing/2014/main" id="{5C4B4B0D-9FE0-4B31-BF04-6F4FE92F493C}"/>
              </a:ext>
            </a:extLst>
          </p:cNvPr>
          <p:cNvPicPr>
            <a:picLocks noChangeAspect="1"/>
          </p:cNvPicPr>
          <p:nvPr/>
        </p:nvPicPr>
        <p:blipFill>
          <a:blip r:embed="rId3"/>
          <a:stretch>
            <a:fillRect/>
          </a:stretch>
        </p:blipFill>
        <p:spPr>
          <a:xfrm>
            <a:off x="135853" y="1624496"/>
            <a:ext cx="5541895" cy="4049846"/>
          </a:xfrm>
          <a:prstGeom prst="rect">
            <a:avLst/>
          </a:prstGeom>
          <a:ln>
            <a:solidFill>
              <a:schemeClr val="accent1"/>
            </a:solidFill>
          </a:ln>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B7BFA5C-90CF-454B-A297-088B4B64F6D5}"/>
                  </a:ext>
                </a:extLst>
              </p14:cNvPr>
              <p14:cNvContentPartPr/>
              <p14:nvPr/>
            </p14:nvContentPartPr>
            <p14:xfrm>
              <a:off x="4015320" y="4282560"/>
              <a:ext cx="360" cy="360"/>
            </p14:xfrm>
          </p:contentPart>
        </mc:Choice>
        <mc:Fallback xmlns="">
          <p:pic>
            <p:nvPicPr>
              <p:cNvPr id="4" name="Ink 3">
                <a:extLst>
                  <a:ext uri="{FF2B5EF4-FFF2-40B4-BE49-F238E27FC236}">
                    <a16:creationId xmlns:a16="http://schemas.microsoft.com/office/drawing/2014/main" id="{9B7BFA5C-90CF-454B-A297-088B4B64F6D5}"/>
                  </a:ext>
                </a:extLst>
              </p:cNvPr>
              <p:cNvPicPr/>
              <p:nvPr/>
            </p:nvPicPr>
            <p:blipFill>
              <a:blip r:embed="rId5"/>
              <a:stretch>
                <a:fillRect/>
              </a:stretch>
            </p:blipFill>
            <p:spPr>
              <a:xfrm>
                <a:off x="4006680" y="42735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924115A1-1F1B-4A71-A275-54441C23C2B7}"/>
                  </a:ext>
                </a:extLst>
              </p14:cNvPr>
              <p14:cNvContentPartPr/>
              <p14:nvPr/>
            </p14:nvContentPartPr>
            <p14:xfrm>
              <a:off x="4219590" y="3979474"/>
              <a:ext cx="1337760" cy="894600"/>
            </p14:xfrm>
          </p:contentPart>
        </mc:Choice>
        <mc:Fallback xmlns="">
          <p:pic>
            <p:nvPicPr>
              <p:cNvPr id="8" name="Ink 7">
                <a:extLst>
                  <a:ext uri="{FF2B5EF4-FFF2-40B4-BE49-F238E27FC236}">
                    <a16:creationId xmlns:a16="http://schemas.microsoft.com/office/drawing/2014/main" id="{924115A1-1F1B-4A71-A275-54441C23C2B7}"/>
                  </a:ext>
                </a:extLst>
              </p:cNvPr>
              <p:cNvPicPr/>
              <p:nvPr/>
            </p:nvPicPr>
            <p:blipFill>
              <a:blip r:embed="rId7"/>
              <a:stretch>
                <a:fillRect/>
              </a:stretch>
            </p:blipFill>
            <p:spPr>
              <a:xfrm>
                <a:off x="4210590" y="3970474"/>
                <a:ext cx="1355400" cy="912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330C9F8F-F96C-4496-AF9D-6D67BC68905A}"/>
                  </a:ext>
                </a:extLst>
              </p14:cNvPr>
              <p14:cNvContentPartPr/>
              <p14:nvPr/>
            </p14:nvContentPartPr>
            <p14:xfrm>
              <a:off x="4219590" y="4386847"/>
              <a:ext cx="362520" cy="509040"/>
            </p14:xfrm>
          </p:contentPart>
        </mc:Choice>
        <mc:Fallback xmlns="">
          <p:pic>
            <p:nvPicPr>
              <p:cNvPr id="10" name="Ink 9">
                <a:extLst>
                  <a:ext uri="{FF2B5EF4-FFF2-40B4-BE49-F238E27FC236}">
                    <a16:creationId xmlns:a16="http://schemas.microsoft.com/office/drawing/2014/main" id="{330C9F8F-F96C-4496-AF9D-6D67BC68905A}"/>
                  </a:ext>
                </a:extLst>
              </p:cNvPr>
              <p:cNvPicPr/>
              <p:nvPr/>
            </p:nvPicPr>
            <p:blipFill>
              <a:blip r:embed="rId9"/>
              <a:stretch>
                <a:fillRect/>
              </a:stretch>
            </p:blipFill>
            <p:spPr>
              <a:xfrm>
                <a:off x="4210590" y="4377847"/>
                <a:ext cx="380160" cy="526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4101EFBF-3604-41EC-B75C-C92A4867211A}"/>
                  </a:ext>
                </a:extLst>
              </p14:cNvPr>
              <p14:cNvContentPartPr/>
              <p14:nvPr/>
            </p14:nvContentPartPr>
            <p14:xfrm>
              <a:off x="4219590" y="4796167"/>
              <a:ext cx="562320" cy="99720"/>
            </p14:xfrm>
          </p:contentPart>
        </mc:Choice>
        <mc:Fallback xmlns="">
          <p:pic>
            <p:nvPicPr>
              <p:cNvPr id="13" name="Ink 12">
                <a:extLst>
                  <a:ext uri="{FF2B5EF4-FFF2-40B4-BE49-F238E27FC236}">
                    <a16:creationId xmlns:a16="http://schemas.microsoft.com/office/drawing/2014/main" id="{4101EFBF-3604-41EC-B75C-C92A4867211A}"/>
                  </a:ext>
                </a:extLst>
              </p:cNvPr>
              <p:cNvPicPr/>
              <p:nvPr/>
            </p:nvPicPr>
            <p:blipFill>
              <a:blip r:embed="rId11"/>
              <a:stretch>
                <a:fillRect/>
              </a:stretch>
            </p:blipFill>
            <p:spPr>
              <a:xfrm>
                <a:off x="4210590" y="4787199"/>
                <a:ext cx="579960" cy="11729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44C3349-6C1F-463A-9ECF-DD971A5047EF}"/>
                  </a:ext>
                </a:extLst>
              </p14:cNvPr>
              <p14:cNvContentPartPr/>
              <p14:nvPr/>
            </p14:nvContentPartPr>
            <p14:xfrm>
              <a:off x="3779798" y="5124721"/>
              <a:ext cx="282820" cy="45719"/>
            </p14:xfrm>
          </p:contentPart>
        </mc:Choice>
        <mc:Fallback xmlns="">
          <p:pic>
            <p:nvPicPr>
              <p:cNvPr id="14" name="Ink 13">
                <a:extLst>
                  <a:ext uri="{FF2B5EF4-FFF2-40B4-BE49-F238E27FC236}">
                    <a16:creationId xmlns:a16="http://schemas.microsoft.com/office/drawing/2014/main" id="{844C3349-6C1F-463A-9ECF-DD971A5047EF}"/>
                  </a:ext>
                </a:extLst>
              </p:cNvPr>
              <p:cNvPicPr/>
              <p:nvPr/>
            </p:nvPicPr>
            <p:blipFill>
              <a:blip r:embed="rId13"/>
              <a:stretch>
                <a:fillRect/>
              </a:stretch>
            </p:blipFill>
            <p:spPr>
              <a:xfrm>
                <a:off x="3770802" y="5115721"/>
                <a:ext cx="300451" cy="63359"/>
              </a:xfrm>
              <a:prstGeom prst="rect">
                <a:avLst/>
              </a:prstGeom>
            </p:spPr>
          </p:pic>
        </mc:Fallback>
      </mc:AlternateContent>
      <p:sp>
        <p:nvSpPr>
          <p:cNvPr id="3" name="TextBox 2">
            <a:extLst>
              <a:ext uri="{FF2B5EF4-FFF2-40B4-BE49-F238E27FC236}">
                <a16:creationId xmlns:a16="http://schemas.microsoft.com/office/drawing/2014/main" id="{D94BFC87-3EB7-4E8C-9889-BAA354C6A5A3}"/>
              </a:ext>
            </a:extLst>
          </p:cNvPr>
          <p:cNvSpPr txBox="1"/>
          <p:nvPr/>
        </p:nvSpPr>
        <p:spPr>
          <a:xfrm>
            <a:off x="540460" y="5636908"/>
            <a:ext cx="5290377" cy="646331"/>
          </a:xfrm>
          <a:prstGeom prst="rect">
            <a:avLst/>
          </a:prstGeom>
          <a:noFill/>
        </p:spPr>
        <p:txBody>
          <a:bodyPr wrap="square" rtlCol="0">
            <a:spAutoFit/>
          </a:bodyPr>
          <a:lstStyle/>
          <a:p>
            <a:r>
              <a:rPr lang="en-US" dirty="0"/>
              <a:t>&lt;source: Schley-Leatherman_HS-8-511_1839_Springfield-NeighborsAgreed-MtTract.pdf&gt;</a:t>
            </a:r>
          </a:p>
        </p:txBody>
      </p:sp>
      <p:sp>
        <p:nvSpPr>
          <p:cNvPr id="12" name="TextBox 11">
            <a:extLst>
              <a:ext uri="{FF2B5EF4-FFF2-40B4-BE49-F238E27FC236}">
                <a16:creationId xmlns:a16="http://schemas.microsoft.com/office/drawing/2014/main" id="{C7127FEC-25BD-4779-B631-75865341479E}"/>
              </a:ext>
            </a:extLst>
          </p:cNvPr>
          <p:cNvSpPr txBox="1"/>
          <p:nvPr/>
        </p:nvSpPr>
        <p:spPr>
          <a:xfrm>
            <a:off x="6096000" y="4990577"/>
            <a:ext cx="4815834" cy="646331"/>
          </a:xfrm>
          <a:prstGeom prst="rect">
            <a:avLst/>
          </a:prstGeom>
          <a:noFill/>
        </p:spPr>
        <p:txBody>
          <a:bodyPr wrap="square" rtlCol="0">
            <a:spAutoFit/>
          </a:bodyPr>
          <a:lstStyle/>
          <a:p>
            <a:r>
              <a:rPr lang="en-US" dirty="0"/>
              <a:t>&lt;source: Bernard </a:t>
            </a:r>
            <a:r>
              <a:rPr lang="en-US" dirty="0" err="1"/>
              <a:t>Weymards</a:t>
            </a:r>
            <a:r>
              <a:rPr lang="en-US" dirty="0"/>
              <a:t> Lands – Sandy Run Addition, 1749 (pdf)&gt;</a:t>
            </a:r>
          </a:p>
        </p:txBody>
      </p:sp>
    </p:spTree>
    <p:extLst>
      <p:ext uri="{BB962C8B-B14F-4D97-AF65-F5344CB8AC3E}">
        <p14:creationId xmlns:p14="http://schemas.microsoft.com/office/powerpoint/2010/main" val="3161344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07EF-3A0C-406B-9161-90D569BADE47}"/>
              </a:ext>
            </a:extLst>
          </p:cNvPr>
          <p:cNvSpPr>
            <a:spLocks noGrp="1"/>
          </p:cNvSpPr>
          <p:nvPr>
            <p:ph type="title"/>
          </p:nvPr>
        </p:nvSpPr>
        <p:spPr/>
        <p:txBody>
          <a:bodyPr/>
          <a:lstStyle/>
          <a:p>
            <a:r>
              <a:rPr lang="en-US" dirty="0"/>
              <a:t>Stackhouse, Wayside House, … other Features</a:t>
            </a:r>
          </a:p>
        </p:txBody>
      </p:sp>
      <p:sp>
        <p:nvSpPr>
          <p:cNvPr id="6" name="Text Placeholder 5">
            <a:extLst>
              <a:ext uri="{FF2B5EF4-FFF2-40B4-BE49-F238E27FC236}">
                <a16:creationId xmlns:a16="http://schemas.microsoft.com/office/drawing/2014/main" id="{B818E784-DDDA-43C1-A5EC-FA9205BF941A}"/>
              </a:ext>
            </a:extLst>
          </p:cNvPr>
          <p:cNvSpPr>
            <a:spLocks noGrp="1"/>
          </p:cNvSpPr>
          <p:nvPr>
            <p:ph type="body" sz="half" idx="2"/>
          </p:nvPr>
        </p:nvSpPr>
        <p:spPr/>
        <p:txBody>
          <a:bodyPr/>
          <a:lstStyle/>
          <a:p>
            <a:endParaRPr lang="en-US" dirty="0"/>
          </a:p>
        </p:txBody>
      </p:sp>
      <p:pic>
        <p:nvPicPr>
          <p:cNvPr id="10" name="Content Placeholder 9" descr="Diagram&#10;&#10;Description automatically generated">
            <a:extLst>
              <a:ext uri="{FF2B5EF4-FFF2-40B4-BE49-F238E27FC236}">
                <a16:creationId xmlns:a16="http://schemas.microsoft.com/office/drawing/2014/main" id="{96C894DB-5A2D-43C0-8118-EABAECB29AD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5902" t="9798" r="26994" b="25965"/>
          <a:stretch/>
        </p:blipFill>
        <p:spPr>
          <a:xfrm>
            <a:off x="5532120" y="327563"/>
            <a:ext cx="6172200" cy="6247016"/>
          </a:xfrm>
        </p:spPr>
      </p:pic>
    </p:spTree>
    <p:extLst>
      <p:ext uri="{BB962C8B-B14F-4D97-AF65-F5344CB8AC3E}">
        <p14:creationId xmlns:p14="http://schemas.microsoft.com/office/powerpoint/2010/main" val="2499723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F015-88DB-40B6-A3F5-7DFC76CAB2ED}"/>
              </a:ext>
            </a:extLst>
          </p:cNvPr>
          <p:cNvSpPr>
            <a:spLocks noGrp="1"/>
          </p:cNvSpPr>
          <p:nvPr>
            <p:ph type="title"/>
          </p:nvPr>
        </p:nvSpPr>
        <p:spPr>
          <a:xfrm>
            <a:off x="1293811" y="864524"/>
            <a:ext cx="3718455" cy="524007"/>
          </a:xfrm>
        </p:spPr>
        <p:txBody>
          <a:bodyPr>
            <a:normAutofit/>
          </a:bodyPr>
          <a:lstStyle/>
          <a:p>
            <a:r>
              <a:rPr lang="en-US" dirty="0"/>
              <a:t>McAdam’s Division (South)</a:t>
            </a:r>
          </a:p>
        </p:txBody>
      </p:sp>
      <p:sp>
        <p:nvSpPr>
          <p:cNvPr id="4" name="Text Placeholder 3">
            <a:extLst>
              <a:ext uri="{FF2B5EF4-FFF2-40B4-BE49-F238E27FC236}">
                <a16:creationId xmlns:a16="http://schemas.microsoft.com/office/drawing/2014/main" id="{9F24AA7A-CFFD-46D3-B692-07F5225F4744}"/>
              </a:ext>
            </a:extLst>
          </p:cNvPr>
          <p:cNvSpPr>
            <a:spLocks noGrp="1"/>
          </p:cNvSpPr>
          <p:nvPr>
            <p:ph type="body" sz="half" idx="2"/>
          </p:nvPr>
        </p:nvSpPr>
        <p:spPr/>
        <p:txBody>
          <a:bodyPr/>
          <a:lstStyle/>
          <a:p>
            <a:endParaRPr lang="en-US"/>
          </a:p>
        </p:txBody>
      </p:sp>
      <p:sp>
        <p:nvSpPr>
          <p:cNvPr id="10" name="Content Placeholder 9">
            <a:extLst>
              <a:ext uri="{FF2B5EF4-FFF2-40B4-BE49-F238E27FC236}">
                <a16:creationId xmlns:a16="http://schemas.microsoft.com/office/drawing/2014/main" id="{6569B9A8-F603-4F4F-9691-0593D7C808A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58121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4845-2947-495F-8537-BFF237979025}"/>
              </a:ext>
            </a:extLst>
          </p:cNvPr>
          <p:cNvSpPr>
            <a:spLocks noGrp="1"/>
          </p:cNvSpPr>
          <p:nvPr>
            <p:ph type="title"/>
          </p:nvPr>
        </p:nvSpPr>
        <p:spPr/>
        <p:txBody>
          <a:bodyPr/>
          <a:lstStyle/>
          <a:p>
            <a:r>
              <a:rPr lang="en-US" dirty="0"/>
              <a:t>History of HWYs &amp; </a:t>
            </a:r>
            <a:r>
              <a:rPr lang="en-US" dirty="0" err="1"/>
              <a:t>Rds</a:t>
            </a:r>
            <a:endParaRPr lang="en-US" dirty="0"/>
          </a:p>
        </p:txBody>
      </p:sp>
      <p:sp>
        <p:nvSpPr>
          <p:cNvPr id="5" name="Content Placeholder 4">
            <a:extLst>
              <a:ext uri="{FF2B5EF4-FFF2-40B4-BE49-F238E27FC236}">
                <a16:creationId xmlns:a16="http://schemas.microsoft.com/office/drawing/2014/main" id="{CDF36600-B7B3-417D-9B20-B3E2CAFFBB0C}"/>
              </a:ext>
            </a:extLst>
          </p:cNvPr>
          <p:cNvSpPr>
            <a:spLocks noGrp="1"/>
          </p:cNvSpPr>
          <p:nvPr>
            <p:ph idx="1"/>
          </p:nvPr>
        </p:nvSpPr>
        <p:spPr/>
        <p:txBody>
          <a:bodyPr/>
          <a:lstStyle/>
          <a:p>
            <a:r>
              <a:rPr lang="en-US" dirty="0" err="1"/>
              <a:t>Hesson</a:t>
            </a:r>
            <a:r>
              <a:rPr lang="en-US" dirty="0"/>
              <a:t> Br Rd </a:t>
            </a:r>
            <a:br>
              <a:rPr lang="en-US" dirty="0"/>
            </a:br>
            <a:r>
              <a:rPr lang="en-US" sz="1600" b="1" dirty="0"/>
              <a:t>&lt;the “Main Road mentioned in the Surveys and Deeds”&gt;</a:t>
            </a:r>
          </a:p>
          <a:p>
            <a:r>
              <a:rPr lang="en-US" dirty="0"/>
              <a:t>Blacks Mill Rd</a:t>
            </a:r>
          </a:p>
          <a:p>
            <a:r>
              <a:rPr lang="en-US" dirty="0"/>
              <a:t>‘</a:t>
            </a:r>
            <a:r>
              <a:rPr lang="en-US" dirty="0" err="1"/>
              <a:t>Sphar</a:t>
            </a:r>
            <a:r>
              <a:rPr lang="en-US" dirty="0"/>
              <a:t> </a:t>
            </a:r>
            <a:r>
              <a:rPr lang="en-US" dirty="0" err="1"/>
              <a:t>rd</a:t>
            </a:r>
            <a:r>
              <a:rPr lang="en-US" dirty="0"/>
              <a:t>(?)’</a:t>
            </a:r>
          </a:p>
          <a:p>
            <a:r>
              <a:rPr lang="en-US" dirty="0"/>
              <a:t>Auburn HWY 806</a:t>
            </a:r>
          </a:p>
          <a:p>
            <a:r>
              <a:rPr lang="en-US" dirty="0"/>
              <a:t>HWY 15</a:t>
            </a:r>
          </a:p>
        </p:txBody>
      </p:sp>
      <p:sp>
        <p:nvSpPr>
          <p:cNvPr id="4" name="Text Placeholder 3">
            <a:extLst>
              <a:ext uri="{FF2B5EF4-FFF2-40B4-BE49-F238E27FC236}">
                <a16:creationId xmlns:a16="http://schemas.microsoft.com/office/drawing/2014/main" id="{B8DAD827-F0BF-45EC-8762-54DC0882E2C1}"/>
              </a:ext>
            </a:extLst>
          </p:cNvPr>
          <p:cNvSpPr>
            <a:spLocks noGrp="1"/>
          </p:cNvSpPr>
          <p:nvPr>
            <p:ph type="body" sz="half" idx="2"/>
          </p:nvPr>
        </p:nvSpPr>
        <p:spPr/>
        <p:txBody>
          <a:bodyPr/>
          <a:lstStyle/>
          <a:p>
            <a:r>
              <a:rPr lang="en-US" dirty="0"/>
              <a:t>Turnpikes</a:t>
            </a:r>
            <a:br>
              <a:rPr lang="en-US" dirty="0"/>
            </a:br>
            <a:r>
              <a:rPr lang="en-US" dirty="0"/>
              <a:t>HWY 806</a:t>
            </a:r>
            <a:br>
              <a:rPr lang="en-US" dirty="0"/>
            </a:br>
            <a:r>
              <a:rPr lang="en-US" dirty="0"/>
              <a:t>HWY 12</a:t>
            </a:r>
            <a:br>
              <a:rPr lang="en-US" dirty="0"/>
            </a:br>
            <a:r>
              <a:rPr lang="en-US" dirty="0" err="1"/>
              <a:t>Baugher</a:t>
            </a:r>
            <a:r>
              <a:rPr lang="en-US" dirty="0"/>
              <a:t> Rd.</a:t>
            </a:r>
            <a:br>
              <a:rPr lang="en-US" dirty="0"/>
            </a:br>
            <a:r>
              <a:rPr lang="en-US" dirty="0"/>
              <a:t>Kelly’s Store Rd.</a:t>
            </a:r>
            <a:br>
              <a:rPr lang="en-US" dirty="0"/>
            </a:br>
            <a:r>
              <a:rPr lang="en-US" dirty="0" err="1"/>
              <a:t>Sphar</a:t>
            </a:r>
            <a:r>
              <a:rPr lang="en-US" dirty="0"/>
              <a:t>(?) Rd.</a:t>
            </a:r>
            <a:br>
              <a:rPr lang="en-US" dirty="0"/>
            </a:br>
            <a:r>
              <a:rPr lang="en-US" dirty="0"/>
              <a:t>Black Mills R.</a:t>
            </a:r>
            <a:br>
              <a:rPr lang="en-US" dirty="0"/>
            </a:br>
            <a:r>
              <a:rPr lang="en-US" dirty="0"/>
              <a:t>“Coal </a:t>
            </a:r>
            <a:r>
              <a:rPr lang="en-US" dirty="0" err="1"/>
              <a:t>Rds</a:t>
            </a:r>
            <a:r>
              <a:rPr lang="en-US" dirty="0"/>
              <a:t>”  </a:t>
            </a:r>
          </a:p>
        </p:txBody>
      </p:sp>
    </p:spTree>
    <p:extLst>
      <p:ext uri="{BB962C8B-B14F-4D97-AF65-F5344CB8AC3E}">
        <p14:creationId xmlns:p14="http://schemas.microsoft.com/office/powerpoint/2010/main" val="20397284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office theme</Template>
  <TotalTime>1787</TotalTime>
  <Words>2701</Words>
  <Application>Microsoft Office PowerPoint</Application>
  <PresentationFormat>Widescreen</PresentationFormat>
  <Paragraphs>98</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Calibri</vt:lpstr>
      <vt:lpstr>Garamond</vt:lpstr>
      <vt:lpstr>Palatino Linotype</vt:lpstr>
      <vt:lpstr>Segoe UI</vt:lpstr>
      <vt:lpstr>Times New Roman</vt:lpstr>
      <vt:lpstr>Verdana</vt:lpstr>
      <vt:lpstr>WordVisiCarriageReturn_MSFontService</vt:lpstr>
      <vt:lpstr>Organic</vt:lpstr>
      <vt:lpstr>‘Auburn’ Survey: Col. Baker Johnson, 1804</vt:lpstr>
      <vt:lpstr>GIS &amp; Historic Documents, Oral &amp; Hidden Histories</vt:lpstr>
      <vt:lpstr>Robs Image</vt:lpstr>
      <vt:lpstr>1.  John's Mountain   (West-SW)</vt:lpstr>
      <vt:lpstr>John’s Mountain … cont. Mtn Tract, Blue Spring, Lost Tomohawk, et al.</vt:lpstr>
      <vt:lpstr>2.  Good Will   ~NW~</vt:lpstr>
      <vt:lpstr>3.  Wine Garden (North-Center)(?)</vt:lpstr>
      <vt:lpstr>Wine Garden … Cont.</vt:lpstr>
      <vt:lpstr>PowerPoint Presentation</vt:lpstr>
      <vt:lpstr>A couple small (hopefully) problems are that according to the ‘Vine Garding’ survey (the original ‘Wine Garden’ survey and why it is important to have an interdisciplinary and collaborative research approach for this type of project:  The following describes the two different tree references for the same tree:  According to the Dear Lane patent, Wine Garden connects with Dear Lane at the same beginning "Beginning at a bounded white Oak , the Beginning Tree of Wine Garden granted Martin Wetsell and Running thence N.“ ((Frederick Co., Survey), Patent# 1084, ‘Dear Lane’, 10.5 acres, Peter Copeland, 1773.)  the original patent to George Header says the beginning tree is a black oak about 50 perches from ‘High Run’:</vt:lpstr>
      <vt:lpstr>4. Resurvey on Part of the Resuvey on Bonnett's Resolution  (South &amp; Center)</vt:lpstr>
      <vt:lpstr>Bonnets Res … Cont.</vt:lpstr>
      <vt:lpstr>5.  Jerusalem (South-East)</vt:lpstr>
      <vt:lpstr>6.  First Dividend (North &amp;/or NorthWest)*(?)</vt:lpstr>
      <vt:lpstr>7.  All I Can Get (SE)</vt:lpstr>
      <vt:lpstr>8.  Stoney Bottom  (center) </vt:lpstr>
      <vt:lpstr>9.  Copeland (se – center)</vt:lpstr>
      <vt:lpstr>10.  Dear Lane  (center &amp; east)*(?)</vt:lpstr>
      <vt:lpstr>11.  A Cold Friday in April (North)*(?)</vt:lpstr>
      <vt:lpstr>12.  Self Defence</vt:lpstr>
      <vt:lpstr>Second Dividend</vt:lpstr>
      <vt:lpstr>Fountain Low (East) (part of Auburn) </vt:lpstr>
      <vt:lpstr>Mill Place (center- West) </vt:lpstr>
      <vt:lpstr>II. Parcels  mentioned &amp; modern resurveys or name changes associated/connected to, or resurveyed/included with Auburn but not necessarily part of original Auburn Plat.</vt:lpstr>
      <vt:lpstr>Green Springs (North- Catoctin Furnace)*</vt:lpstr>
      <vt:lpstr>Springfield (South – Springfield Manor &amp; Gardiner Estate Parcel No.?)</vt:lpstr>
      <vt:lpstr>PowerPoint Presentation</vt:lpstr>
      <vt:lpstr>Sandy Run (South)*</vt:lpstr>
      <vt:lpstr>Stackhouse, Wayside House, … other Features</vt:lpstr>
      <vt:lpstr>McAdam’s Division (South)</vt:lpstr>
      <vt:lpstr>History of HWYs &amp; 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Squatch Woods</cp:lastModifiedBy>
  <cp:revision>305</cp:revision>
  <dcterms:created xsi:type="dcterms:W3CDTF">2021-12-02T06:55:19Z</dcterms:created>
  <dcterms:modified xsi:type="dcterms:W3CDTF">2022-01-20T07:07:51Z</dcterms:modified>
</cp:coreProperties>
</file>